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05">
          <p15:clr>
            <a:srgbClr val="A4A3A4"/>
          </p15:clr>
        </p15:guide>
        <p15:guide id="3" orient="horz" pos="1067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  <p15:guide id="3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, Katie (SEA-CRE)" initials="JK(" lastIdx="5" clrIdx="0"/>
  <p:cmAuthor id="2" name="张云皓" initials="张云皓" lastIdx="1" clrIdx="1">
    <p:extLst>
      <p:ext uri="{19B8F6BF-5375-455C-9EA6-DF929625EA0E}">
        <p15:presenceInfo xmlns:p15="http://schemas.microsoft.com/office/powerpoint/2012/main" userId="张云皓" providerId="None"/>
      </p:ext>
    </p:extLst>
  </p:cmAuthor>
  <p:cmAuthor id="3" name="任 振裕" initials="任" lastIdx="1" clrIdx="2">
    <p:extLst>
      <p:ext uri="{19B8F6BF-5375-455C-9EA6-DF929625EA0E}">
        <p15:presenceInfo xmlns:p15="http://schemas.microsoft.com/office/powerpoint/2012/main" userId="faa7fc168b56f8c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990033"/>
    <a:srgbClr val="DF7400"/>
    <a:srgbClr val="F89F1F"/>
    <a:srgbClr val="F8901F"/>
    <a:srgbClr val="C66919"/>
    <a:srgbClr val="FFC600"/>
    <a:srgbClr val="FF86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59" autoAdjust="0"/>
    <p:restoredTop sz="65092" autoAdjust="0"/>
  </p:normalViewPr>
  <p:slideViewPr>
    <p:cSldViewPr snapToGrid="0">
      <p:cViewPr varScale="1">
        <p:scale>
          <a:sx n="114" d="100"/>
          <a:sy n="114" d="100"/>
        </p:scale>
        <p:origin x="636" y="90"/>
      </p:cViewPr>
      <p:guideLst>
        <p:guide orient="horz" pos="2160"/>
        <p:guide orient="horz" pos="3805"/>
        <p:guide orient="horz" pos="1067"/>
        <p:guide pos="3840"/>
      </p:guideLst>
    </p:cSldViewPr>
  </p:slideViewPr>
  <p:outlineViewPr>
    <p:cViewPr>
      <p:scale>
        <a:sx n="33" d="100"/>
        <a:sy n="33" d="100"/>
      </p:scale>
      <p:origin x="0" y="63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96"/>
      </p:cViewPr>
      <p:guideLst>
        <p:guide orient="horz" pos="2909"/>
        <p:guide pos="2189"/>
        <p:guide pos="2160"/>
      </p:guideLst>
    </p:cSldViewPr>
  </p:notes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1804"/>
          </a:xfrm>
          <a:prstGeom prst="rect">
            <a:avLst/>
          </a:prstGeom>
        </p:spPr>
        <p:txBody>
          <a:bodyPr vert="horz" lIns="92458" tIns="46229" rIns="92458" bIns="4622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61804"/>
          </a:xfrm>
          <a:prstGeom prst="rect">
            <a:avLst/>
          </a:prstGeom>
        </p:spPr>
        <p:txBody>
          <a:bodyPr vert="horz" lIns="92458" tIns="46229" rIns="92458" bIns="4622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120E8A7-10C0-4A3F-8A5F-C23C99458661}" type="datetimeFigureOut">
              <a:rPr lang="en-US"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2971800" cy="461804"/>
          </a:xfrm>
          <a:prstGeom prst="rect">
            <a:avLst/>
          </a:prstGeom>
        </p:spPr>
        <p:txBody>
          <a:bodyPr vert="horz" lIns="92458" tIns="46229" rIns="92458" bIns="4622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772668"/>
            <a:ext cx="2971800" cy="461804"/>
          </a:xfrm>
          <a:prstGeom prst="rect">
            <a:avLst/>
          </a:prstGeom>
        </p:spPr>
        <p:txBody>
          <a:bodyPr vert="horz" lIns="92458" tIns="46229" rIns="92458" bIns="4622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3BDA8F0-F90F-480B-81BF-DD12E634FCA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1804"/>
          </a:xfrm>
          <a:prstGeom prst="rect">
            <a:avLst/>
          </a:prstGeom>
        </p:spPr>
        <p:txBody>
          <a:bodyPr vert="horz" lIns="92458" tIns="46229" rIns="92458" bIns="4622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61804"/>
          </a:xfrm>
          <a:prstGeom prst="rect">
            <a:avLst/>
          </a:prstGeom>
        </p:spPr>
        <p:txBody>
          <a:bodyPr vert="horz" lIns="92458" tIns="46229" rIns="92458" bIns="4622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1981E3B-E2FD-4482-B46D-D6CD1BE21990}" type="datetimeFigureOut">
              <a:rPr lang="en-US"/>
              <a:t>5/24/2022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7912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8" tIns="46229" rIns="92458" bIns="4622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87136"/>
            <a:ext cx="5486400" cy="4156234"/>
          </a:xfrm>
          <a:prstGeom prst="rect">
            <a:avLst/>
          </a:prstGeom>
        </p:spPr>
        <p:txBody>
          <a:bodyPr vert="horz" lIns="92458" tIns="46229" rIns="92458" bIns="4622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2971800" cy="461804"/>
          </a:xfrm>
          <a:prstGeom prst="rect">
            <a:avLst/>
          </a:prstGeom>
        </p:spPr>
        <p:txBody>
          <a:bodyPr vert="horz" lIns="92458" tIns="46229" rIns="92458" bIns="4622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772668"/>
            <a:ext cx="2971800" cy="461804"/>
          </a:xfrm>
          <a:prstGeom prst="rect">
            <a:avLst/>
          </a:prstGeom>
        </p:spPr>
        <p:txBody>
          <a:bodyPr vert="horz" lIns="92458" tIns="46229" rIns="92458" bIns="4622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02FC391-0479-4A70-8AC8-8F764AAA773A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768474"/>
            <a:ext cx="10363200" cy="1470024"/>
          </a:xfrm>
        </p:spPr>
        <p:txBody>
          <a:bodyPr>
            <a:normAutofit/>
          </a:bodyPr>
          <a:lstStyle>
            <a:lvl1pPr marL="0" indent="0" algn="ctr">
              <a:buNone/>
              <a:defRPr sz="4400" b="1"/>
            </a:lvl1pPr>
            <a:lvl2pPr marL="347345" indent="0">
              <a:buNone/>
              <a:defRPr/>
            </a:lvl2pPr>
          </a:lstStyle>
          <a:p>
            <a:pPr lvl="0"/>
            <a:r>
              <a:rPr lang="en-US" dirty="0"/>
              <a:t>&lt;Title of Presentation&gt;</a:t>
            </a:r>
          </a:p>
          <a:p>
            <a:pPr lvl="2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3886205"/>
            <a:ext cx="8534400" cy="1348409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&lt;Author Names&gt;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29"/>
          <p:cNvSpPr>
            <a:spLocks noGrp="1"/>
          </p:cNvSpPr>
          <p:nvPr>
            <p:ph sz="quarter" idx="15" hasCustomPrompt="1"/>
          </p:nvPr>
        </p:nvSpPr>
        <p:spPr>
          <a:xfrm>
            <a:off x="1828800" y="5234609"/>
            <a:ext cx="8534400" cy="908366"/>
          </a:xfrm>
        </p:spPr>
        <p:txBody>
          <a:bodyPr>
            <a:normAutofit/>
          </a:bodyPr>
          <a:lstStyle>
            <a:lvl1pPr marL="0" indent="0" algn="ctr">
              <a:buNone/>
              <a:defRPr sz="2600" b="1"/>
            </a:lvl1pPr>
          </a:lstStyle>
          <a:p>
            <a:pPr lvl="0"/>
            <a:r>
              <a:rPr lang="en-US" dirty="0"/>
              <a:t>&lt;Affiliations&gt;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EA90BD2B-8DCA-3B28-5679-5E21524BF4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8" t="35151" r="13996" b="35376"/>
          <a:stretch/>
        </p:blipFill>
        <p:spPr>
          <a:xfrm>
            <a:off x="8197116" y="6674"/>
            <a:ext cx="3510990" cy="814123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B42D304-71EB-4048-A60E-8FD686F10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72" y="100117"/>
            <a:ext cx="7937203" cy="7542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3600" kern="1200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traight Connector 7">
            <a:extLst>
              <a:ext uri="{FF2B5EF4-FFF2-40B4-BE49-F238E27FC236}">
                <a16:creationId xmlns:a16="http://schemas.microsoft.com/office/drawing/2014/main" id="{EF25F266-7EE8-4F5F-80D4-44D6E04B666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845067"/>
            <a:ext cx="11283161" cy="9270"/>
          </a:xfrm>
          <a:prstGeom prst="line">
            <a:avLst/>
          </a:prstGeom>
          <a:noFill/>
          <a:ln w="19050">
            <a:solidFill>
              <a:srgbClr val="00009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AC3100-EF0E-D1E6-8220-A981E8BF3F0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0047" y="876011"/>
            <a:ext cx="11290314" cy="4718068"/>
          </a:xfrm>
        </p:spPr>
        <p:txBody>
          <a:bodyPr>
            <a:normAutofit/>
          </a:bodyPr>
          <a:lstStyle>
            <a:lvl1pPr algn="l" defTabSz="694690" rtl="0" eaLnBrk="1" latinLnBrk="0" hangingPunct="1">
              <a:spcBef>
                <a:spcPct val="20000"/>
              </a:spcBef>
              <a:def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algn="l" defTabSz="694690" rtl="0" eaLnBrk="1" latinLnBrk="0" hangingPunct="1">
              <a:spcBef>
                <a:spcPct val="20000"/>
              </a:spcBef>
              <a:def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algn="l" defTabSz="694690" rtl="0" eaLnBrk="1" latinLnBrk="0" hangingPunct="1">
              <a:spcBef>
                <a:spcPct val="20000"/>
              </a:spcBef>
              <a:def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algn="l" defTabSz="694690" rtl="0" eaLnBrk="1" latinLnBrk="0" hangingPunct="1">
              <a:spcBef>
                <a:spcPct val="20000"/>
              </a:spcBef>
              <a:defRPr lang="en-US" sz="1800" kern="1200" dirty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algn="l" defTabSz="694690" rtl="0" eaLnBrk="1" latinLnBrk="0" hangingPunct="1">
              <a:spcBef>
                <a:spcPct val="20000"/>
              </a:spcBef>
              <a:defRPr lang="en-US" sz="1800" kern="1200" dirty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圆角矩形 1">
            <a:extLst>
              <a:ext uri="{FF2B5EF4-FFF2-40B4-BE49-F238E27FC236}">
                <a16:creationId xmlns:a16="http://schemas.microsoft.com/office/drawing/2014/main" id="{41C9CE63-D3C8-438F-3222-E5C2D674C79A}"/>
              </a:ext>
            </a:extLst>
          </p:cNvPr>
          <p:cNvSpPr/>
          <p:nvPr userDrawn="1"/>
        </p:nvSpPr>
        <p:spPr>
          <a:xfrm>
            <a:off x="11026196" y="6357970"/>
            <a:ext cx="648540" cy="381000"/>
          </a:xfrm>
          <a:prstGeom prst="roundRect">
            <a:avLst/>
          </a:prstGeom>
          <a:solidFill>
            <a:srgbClr val="333399"/>
          </a:solidFill>
          <a:ln w="25400" cap="flat" cmpd="sng" algn="ctr">
            <a:solidFill>
              <a:srgbClr val="3333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EF114-BD19-4E49-AF11-C346593B86DE}" type="slidenum">
              <a:rPr lang="en-US" altLang="zh-CN" sz="2400" smtClean="0">
                <a:solidFill>
                  <a:schemeClr val="bg1"/>
                </a:solidFill>
              </a:rPr>
              <a:pPr/>
              <a:t>‹#›</a:t>
            </a:fld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3372" y="222851"/>
            <a:ext cx="7937203" cy="434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047" y="889345"/>
            <a:ext cx="10972800" cy="4718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</a:t>
            </a:r>
            <a:r>
              <a:rPr lang="en-US" altLang="zh-CN" dirty="0"/>
              <a:t>hird Term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8149" y="651215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EF114-BD19-4E49-AF11-C346593B86DE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</p:sldLayoutIdLst>
  <p:hf hdr="0" dt="0"/>
  <p:txStyles>
    <p:titleStyle>
      <a:lvl1pPr algn="l" defTabSz="69469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60350" indent="-260350" algn="l" defTabSz="694690" rtl="0" eaLnBrk="1" latinLnBrk="0" hangingPunct="1">
        <a:spcBef>
          <a:spcPct val="20000"/>
        </a:spcBef>
        <a:buSzPct val="75000"/>
        <a:buFont typeface="Wingdings" panose="05000000000000000000" pitchFamily="2" charset="2"/>
        <a:buChar char="l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564515" indent="-217170" algn="l" defTabSz="694690" rtl="0" eaLnBrk="1" latinLnBrk="0" hangingPunct="1">
        <a:spcBef>
          <a:spcPct val="20000"/>
        </a:spcBef>
        <a:buSzPct val="100000"/>
        <a:buFont typeface="Franklin Gothic Book" panose="020B0503020102020204" pitchFamily="34" charset="0"/>
        <a:buChar char="○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868680" indent="-173990" algn="l" defTabSz="694690" rtl="0" eaLnBrk="1" latinLnBrk="0" hangingPunct="1">
        <a:spcBef>
          <a:spcPct val="20000"/>
        </a:spcBef>
        <a:buSzPct val="75000"/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216025" indent="-173990" algn="l" defTabSz="69469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1563370" indent="-173990" algn="l" defTabSz="69469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1911350" indent="-173990" algn="l" defTabSz="69469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6pPr>
      <a:lvl7pPr marL="2258695" indent="-173990" algn="l" defTabSz="69469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7pPr>
      <a:lvl8pPr marL="2606040" indent="-173990" algn="l" defTabSz="69469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8pPr>
      <a:lvl9pPr marL="2953385" indent="-173990" algn="l" defTabSz="69469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469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1pPr>
      <a:lvl2pPr marL="347345" algn="l" defTabSz="69469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2pPr>
      <a:lvl3pPr marL="694690" algn="l" defTabSz="69469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3pPr>
      <a:lvl4pPr marL="1042670" algn="l" defTabSz="69469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4pPr>
      <a:lvl5pPr marL="1390015" algn="l" defTabSz="69469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algn="l" defTabSz="69469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6pPr>
      <a:lvl7pPr marL="2084705" algn="l" defTabSz="69469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7pPr>
      <a:lvl8pPr marL="2432050" algn="l" defTabSz="69469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8pPr>
      <a:lvl9pPr marL="2780030" algn="l" defTabSz="69469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hyperlink" Target="https://github.com/naurril/SUSTechPOINTS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775A62-CF3B-4A70-85A8-56F56E9AE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2232406"/>
            <a:ext cx="10363200" cy="1470024"/>
          </a:xfrm>
        </p:spPr>
        <p:txBody>
          <a:bodyPr>
            <a:normAutofit fontScale="92500" lnSpcReduction="10000"/>
          </a:bodyPr>
          <a:lstStyle/>
          <a:p>
            <a:pPr fontAlgn="base">
              <a:spcAft>
                <a:spcPct val="0"/>
              </a:spcAft>
            </a:pPr>
            <a:r>
              <a:rPr lang="zh-CN" altLang="en-US" sz="43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本科毕业设计论文</a:t>
            </a:r>
            <a:r>
              <a:rPr lang="en-US" altLang="zh-CN" sz="43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  <a:p>
            <a:pPr fontAlgn="base">
              <a:spcAft>
                <a:spcPct val="0"/>
              </a:spcAft>
            </a:pPr>
            <a:r>
              <a:rPr lang="zh-CN" altLang="en-US" sz="43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基于</a:t>
            </a:r>
            <a:r>
              <a:rPr lang="en-US" altLang="zh-CN" sz="4800" dirty="0">
                <a:solidFill>
                  <a:srgbClr val="000099"/>
                </a:solidFill>
                <a:ea typeface="华文楷体" panose="02010600040101010101" pitchFamily="2" charset="-122"/>
              </a:rPr>
              <a:t>Wi-Fi</a:t>
            </a:r>
            <a:r>
              <a:rPr lang="zh-CN" altLang="en-US" sz="43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的室内近场成像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D9D7C6-CCC2-4F80-8574-2DBD7EF78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5275" y="4174616"/>
            <a:ext cx="6945407" cy="1641237"/>
          </a:xfrm>
        </p:spPr>
        <p:txBody>
          <a:bodyPr>
            <a:noAutofit/>
          </a:bodyPr>
          <a:lstStyle/>
          <a:p>
            <a:pPr algn="l"/>
            <a:r>
              <a:rPr lang="zh-CN" altLang="en-US" sz="2000" b="0" dirty="0"/>
              <a:t>答辩人</a:t>
            </a:r>
            <a:r>
              <a:rPr lang="en-US" altLang="zh-CN" sz="2000" b="0" dirty="0"/>
              <a:t>: </a:t>
            </a:r>
            <a:r>
              <a:rPr lang="zh-CN" altLang="en-US" sz="2000" b="0" dirty="0"/>
              <a:t>任振裕（</a:t>
            </a:r>
            <a:r>
              <a:rPr lang="en-US" altLang="zh-CN" sz="2000" b="0" dirty="0"/>
              <a:t>11812214</a:t>
            </a:r>
            <a:r>
              <a:rPr lang="zh-CN" altLang="en-US" sz="2000" b="0" dirty="0"/>
              <a:t>）            指导老师：王 锐 副教授</a:t>
            </a:r>
            <a:endParaRPr lang="en-US" altLang="zh-CN" sz="2000" b="0" dirty="0"/>
          </a:p>
          <a:p>
            <a:pPr algn="l"/>
            <a:r>
              <a:rPr lang="zh-CN" altLang="en-US" sz="2000" b="0" dirty="0"/>
              <a:t>专业：通信工程</a:t>
            </a:r>
            <a:r>
              <a:rPr lang="en-US" altLang="zh-CN" sz="2000" b="0" dirty="0"/>
              <a:t>                                  </a:t>
            </a:r>
            <a:r>
              <a:rPr lang="zh-CN" altLang="en-US" sz="2000" b="0" dirty="0"/>
              <a:t>院系：电子与电气工程系</a:t>
            </a:r>
            <a:endParaRPr lang="en-US" altLang="zh-CN" sz="2000" b="0" dirty="0"/>
          </a:p>
          <a:p>
            <a:pPr algn="l"/>
            <a:endParaRPr lang="en-US" altLang="zh-CN" sz="2000" b="0" dirty="0"/>
          </a:p>
          <a:p>
            <a:r>
              <a:rPr lang="zh-CN" altLang="en-US" sz="2000" b="0" dirty="0"/>
              <a:t>日期：</a:t>
            </a:r>
            <a:r>
              <a:rPr lang="en-US" altLang="zh-CN" sz="2000" b="0" dirty="0"/>
              <a:t>2022</a:t>
            </a:r>
            <a:r>
              <a:rPr lang="zh-CN" altLang="en-US" sz="2000" b="0" dirty="0"/>
              <a:t>年</a:t>
            </a:r>
            <a:r>
              <a:rPr lang="en-US" altLang="zh-CN" sz="2000" b="0" dirty="0"/>
              <a:t>5</a:t>
            </a:r>
            <a:r>
              <a:rPr lang="zh-CN" altLang="en-US" sz="2000" b="0" dirty="0"/>
              <a:t>月</a:t>
            </a:r>
            <a:r>
              <a:rPr lang="en-US" altLang="zh-CN" sz="2000" b="0" dirty="0"/>
              <a:t>28</a:t>
            </a:r>
            <a:r>
              <a:rPr lang="zh-CN" altLang="en-US" sz="2000" b="0" dirty="0"/>
              <a:t>日</a:t>
            </a:r>
            <a:endParaRPr lang="en-US" altLang="zh-CN" sz="2000" b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2B5FF0-22D2-4902-A95A-1FC45C307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285" y="-154773"/>
            <a:ext cx="2226210" cy="16009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7D07B1-3EAB-0B53-C146-2DB36B186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73158" cy="12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77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6EC6B3D6-C5DB-A5AA-DD6E-CAE91CFEBB50}"/>
              </a:ext>
            </a:extLst>
          </p:cNvPr>
          <p:cNvSpPr txBox="1">
            <a:spLocks/>
          </p:cNvSpPr>
          <p:nvPr/>
        </p:nvSpPr>
        <p:spPr>
          <a:xfrm>
            <a:off x="453005" y="0"/>
            <a:ext cx="2117913" cy="431042"/>
          </a:xfrm>
          <a:prstGeom prst="rect">
            <a:avLst/>
          </a:prstGeom>
        </p:spPr>
        <p:txBody>
          <a:bodyPr/>
          <a:lstStyle>
            <a:lvl1pPr algn="l" defTabSz="69469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400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仿真结果对比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CFBB24-FACF-CF51-57F0-94B584EC547D}"/>
              </a:ext>
            </a:extLst>
          </p:cNvPr>
          <p:cNvSpPr txBox="1"/>
          <p:nvPr/>
        </p:nvSpPr>
        <p:spPr>
          <a:xfrm>
            <a:off x="-1" y="1552748"/>
            <a:ext cx="123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990033"/>
                </a:solidFill>
              </a:rPr>
              <a:t>未添加频偏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DA32717-BBBF-C99D-A003-182ADFC1A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037" y="800103"/>
            <a:ext cx="2520000" cy="189257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7F9617A-4BD5-9456-21C1-D236C2931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76" y="2779013"/>
            <a:ext cx="2635221" cy="197910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6AA3D1D-EF16-35F9-34E2-116CF4352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67" y="4860808"/>
            <a:ext cx="2520000" cy="189257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C0D946A-1AC8-B722-1733-FD5BDA6C2388}"/>
              </a:ext>
            </a:extLst>
          </p:cNvPr>
          <p:cNvSpPr txBox="1"/>
          <p:nvPr/>
        </p:nvSpPr>
        <p:spPr>
          <a:xfrm>
            <a:off x="0" y="3566644"/>
            <a:ext cx="1237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990033"/>
                </a:solidFill>
              </a:rPr>
              <a:t>情形一频偏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B8B8A7C-48D6-A756-809E-699685FF738F}"/>
              </a:ext>
            </a:extLst>
          </p:cNvPr>
          <p:cNvSpPr txBox="1"/>
          <p:nvPr/>
        </p:nvSpPr>
        <p:spPr>
          <a:xfrm>
            <a:off x="0" y="5612573"/>
            <a:ext cx="1237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990033"/>
                </a:solidFill>
              </a:rPr>
              <a:t>情形二频偏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14F25D8-7685-348F-28F4-BEBFEFF5C96D}"/>
              </a:ext>
            </a:extLst>
          </p:cNvPr>
          <p:cNvSpPr txBox="1"/>
          <p:nvPr/>
        </p:nvSpPr>
        <p:spPr>
          <a:xfrm>
            <a:off x="1721222" y="518782"/>
            <a:ext cx="1021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990033"/>
                </a:solidFill>
              </a:rPr>
              <a:t>直接成像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CBDAE399-BCBA-5EB1-6C42-F3BB22C3D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168" y="800107"/>
            <a:ext cx="2520000" cy="189257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7BFCC23-9671-2675-AD02-8DFA9567A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762" y="800694"/>
            <a:ext cx="2520000" cy="189257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39AFD4A-2672-5A7B-D3B8-D492CF406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7487" y="799663"/>
            <a:ext cx="2520000" cy="1892572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AD9A4833-DF2B-357A-9889-F0F8EA92AD97}"/>
              </a:ext>
            </a:extLst>
          </p:cNvPr>
          <p:cNvSpPr txBox="1"/>
          <p:nvPr/>
        </p:nvSpPr>
        <p:spPr>
          <a:xfrm>
            <a:off x="4094634" y="521982"/>
            <a:ext cx="1426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990033"/>
                </a:solidFill>
              </a:rPr>
              <a:t>PARAFAC</a:t>
            </a:r>
            <a:r>
              <a:rPr lang="zh-CN" altLang="en-US" sz="1400" b="1" dirty="0">
                <a:solidFill>
                  <a:srgbClr val="990033"/>
                </a:solidFill>
              </a:rPr>
              <a:t>成像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9BA76E5-BA16-19F6-C46C-5F9EF9EE719F}"/>
              </a:ext>
            </a:extLst>
          </p:cNvPr>
          <p:cNvSpPr txBox="1"/>
          <p:nvPr/>
        </p:nvSpPr>
        <p:spPr>
          <a:xfrm>
            <a:off x="6712657" y="528706"/>
            <a:ext cx="1268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990033"/>
                </a:solidFill>
              </a:rPr>
              <a:t>共轭相乘成像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75D1EBA-C1A3-DC6F-ADB0-37D169C89254}"/>
              </a:ext>
            </a:extLst>
          </p:cNvPr>
          <p:cNvSpPr txBox="1"/>
          <p:nvPr/>
        </p:nvSpPr>
        <p:spPr>
          <a:xfrm>
            <a:off x="8875389" y="519738"/>
            <a:ext cx="2231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990033"/>
                </a:solidFill>
              </a:rPr>
              <a:t>共轭相乘</a:t>
            </a:r>
            <a:r>
              <a:rPr lang="en-US" altLang="zh-CN" sz="1400" b="1" dirty="0">
                <a:solidFill>
                  <a:srgbClr val="990033"/>
                </a:solidFill>
              </a:rPr>
              <a:t>+PARAFAC</a:t>
            </a:r>
            <a:r>
              <a:rPr lang="zh-CN" altLang="en-US" sz="1400" b="1" dirty="0">
                <a:solidFill>
                  <a:srgbClr val="990033"/>
                </a:solidFill>
              </a:rPr>
              <a:t>成像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626F2DB-5885-2F48-67BE-DFE37CBD3B0F}"/>
              </a:ext>
            </a:extLst>
          </p:cNvPr>
          <p:cNvSpPr txBox="1"/>
          <p:nvPr/>
        </p:nvSpPr>
        <p:spPr>
          <a:xfrm>
            <a:off x="2698153" y="54938"/>
            <a:ext cx="505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N=32</a:t>
            </a:r>
            <a:r>
              <a:rPr lang="zh-CN" altLang="en-US" dirty="0"/>
              <a:t>，仿真参数详细设置，其余仿真见论文。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48D588-3DCD-14DB-0DEB-123172EF5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9921" y="2795907"/>
            <a:ext cx="2520000" cy="189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92FB74-5B43-55B4-FAE5-4A5CA9F05C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9920" y="4873291"/>
            <a:ext cx="2520000" cy="189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D46830-9648-B03C-C200-F25B3E9615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7762" y="2795907"/>
            <a:ext cx="2520000" cy="189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D1EC21-A63E-F645-CCAE-1726133465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1134" y="4856973"/>
            <a:ext cx="2520000" cy="189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8297BD0-51EC-3BDB-F4BB-B4AB7F7D12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6938" y="2797094"/>
            <a:ext cx="2520000" cy="189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54E18BC-2467-2C1E-2F75-B47E83063D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74053" y="4890529"/>
            <a:ext cx="2520000" cy="1890000"/>
          </a:xfrm>
          <a:prstGeom prst="rect">
            <a:avLst/>
          </a:prstGeom>
        </p:spPr>
      </p:pic>
      <p:sp>
        <p:nvSpPr>
          <p:cNvPr id="30" name="圆角矩形 1">
            <a:extLst>
              <a:ext uri="{FF2B5EF4-FFF2-40B4-BE49-F238E27FC236}">
                <a16:creationId xmlns:a16="http://schemas.microsoft.com/office/drawing/2014/main" id="{7D22F13B-536A-9972-3DF4-C3D0A43497CE}"/>
              </a:ext>
            </a:extLst>
          </p:cNvPr>
          <p:cNvSpPr/>
          <p:nvPr/>
        </p:nvSpPr>
        <p:spPr>
          <a:xfrm>
            <a:off x="11026196" y="6357970"/>
            <a:ext cx="648540" cy="381000"/>
          </a:xfrm>
          <a:prstGeom prst="roundRect">
            <a:avLst/>
          </a:prstGeom>
          <a:solidFill>
            <a:srgbClr val="333399"/>
          </a:solidFill>
          <a:ln w="25400" cap="flat" cmpd="sng" algn="ctr">
            <a:solidFill>
              <a:srgbClr val="3333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EF114-BD19-4E49-AF11-C346593B86DE}" type="slidenum">
              <a:rPr lang="en-US" altLang="zh-CN" sz="2400" smtClean="0">
                <a:solidFill>
                  <a:schemeClr val="bg1"/>
                </a:solidFill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32" name="Straight Connector 7">
            <a:extLst>
              <a:ext uri="{FF2B5EF4-FFF2-40B4-BE49-F238E27FC236}">
                <a16:creationId xmlns:a16="http://schemas.microsoft.com/office/drawing/2014/main" id="{1AA88845-6348-57D4-1AC4-D494EF72109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484340"/>
            <a:ext cx="11283161" cy="9270"/>
          </a:xfrm>
          <a:prstGeom prst="line">
            <a:avLst/>
          </a:prstGeom>
          <a:noFill/>
          <a:ln w="19050">
            <a:solidFill>
              <a:srgbClr val="00009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43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F0ABF-8FD9-A4BA-9DD3-C6BAC96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B451F1-6052-7C8E-9EE2-28DE34EB2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47" y="876011"/>
            <a:ext cx="11290314" cy="5454451"/>
          </a:xfrm>
        </p:spPr>
        <p:txBody>
          <a:bodyPr>
            <a:normAutofit/>
          </a:bodyPr>
          <a:lstStyle/>
          <a:p>
            <a:r>
              <a:rPr lang="zh-CN" altLang="en-US" dirty="0"/>
              <a:t>国内外研究现状</a:t>
            </a:r>
            <a:endParaRPr lang="en-US" altLang="zh-CN" dirty="0"/>
          </a:p>
          <a:p>
            <a:r>
              <a:rPr lang="zh-CN" altLang="en-US" dirty="0"/>
              <a:t>基于</a:t>
            </a:r>
            <a:r>
              <a:rPr lang="en-US" altLang="zh-CN" dirty="0"/>
              <a:t>Wi-Fi</a:t>
            </a:r>
            <a:r>
              <a:rPr lang="zh-CN" altLang="en-US" dirty="0"/>
              <a:t>的室内近场成像</a:t>
            </a:r>
            <a:endParaRPr lang="en-US" altLang="zh-CN" dirty="0"/>
          </a:p>
          <a:p>
            <a:pPr lvl="1"/>
            <a:r>
              <a:rPr lang="zh-CN" altLang="en-US" sz="2400" dirty="0"/>
              <a:t>系统模型</a:t>
            </a:r>
            <a:endParaRPr lang="en-US" altLang="zh-CN" sz="2400" dirty="0"/>
          </a:p>
          <a:p>
            <a:pPr lvl="1"/>
            <a:r>
              <a:rPr lang="zh-CN" altLang="en-US" sz="2400" dirty="0"/>
              <a:t>理想仿真成像结果</a:t>
            </a:r>
            <a:endParaRPr lang="en-US" altLang="zh-CN" sz="2400" dirty="0"/>
          </a:p>
          <a:p>
            <a:r>
              <a:rPr lang="zh-CN" altLang="en-US" dirty="0"/>
              <a:t>考虑频偏消除的成像仿真</a:t>
            </a:r>
            <a:endParaRPr lang="en-US" altLang="zh-CN" dirty="0"/>
          </a:p>
          <a:p>
            <a:pPr lvl="1"/>
            <a:r>
              <a:rPr lang="en-US" altLang="zh-CN" dirty="0"/>
              <a:t>CSI</a:t>
            </a:r>
            <a:r>
              <a:rPr lang="zh-CN" altLang="en-US" dirty="0"/>
              <a:t>频偏模型及</a:t>
            </a:r>
            <a:r>
              <a:rPr lang="en-US" altLang="zh-CN" dirty="0"/>
              <a:t>CSI</a:t>
            </a:r>
            <a:r>
              <a:rPr lang="zh-CN" altLang="en-US" dirty="0"/>
              <a:t>频偏消除方法的调研</a:t>
            </a:r>
            <a:endParaRPr lang="en-US" altLang="zh-CN" dirty="0"/>
          </a:p>
          <a:p>
            <a:pPr lvl="1"/>
            <a:r>
              <a:rPr lang="zh-CN" altLang="en-US" dirty="0"/>
              <a:t>结合</a:t>
            </a:r>
            <a:r>
              <a:rPr lang="en-US" altLang="zh-CN" dirty="0"/>
              <a:t>CSI</a:t>
            </a:r>
            <a:r>
              <a:rPr lang="zh-CN" altLang="en-US" dirty="0"/>
              <a:t>共轭相乘和</a:t>
            </a:r>
            <a:r>
              <a:rPr lang="en-US" altLang="zh-CN" dirty="0"/>
              <a:t>PARAFAC</a:t>
            </a:r>
            <a:r>
              <a:rPr lang="zh-CN" altLang="en-US" dirty="0"/>
              <a:t>算法的频偏消除成像</a:t>
            </a:r>
            <a:endParaRPr lang="en-US" altLang="zh-CN" dirty="0"/>
          </a:p>
          <a:p>
            <a:pPr lvl="1"/>
            <a:r>
              <a:rPr lang="zh-CN" altLang="en-US" dirty="0"/>
              <a:t>仿真结果及对比</a:t>
            </a:r>
            <a:endParaRPr lang="en-US" altLang="zh-CN" dirty="0"/>
          </a:p>
          <a:p>
            <a:r>
              <a:rPr lang="zh-CN" altLang="en-US" b="1" dirty="0">
                <a:solidFill>
                  <a:srgbClr val="000099"/>
                </a:solidFill>
              </a:rPr>
              <a:t>应用前景：分布式成像</a:t>
            </a:r>
            <a:endParaRPr lang="en-US" altLang="zh-CN" b="1" dirty="0">
              <a:solidFill>
                <a:srgbClr val="000099"/>
              </a:solidFill>
            </a:endParaRPr>
          </a:p>
          <a:p>
            <a:pPr algn="just"/>
            <a:r>
              <a:rPr lang="zh-CN" altLang="en-US" dirty="0"/>
              <a:t>基于数控导轨的简单实测成像</a:t>
            </a:r>
            <a:endParaRPr lang="en-US" altLang="zh-CN" dirty="0"/>
          </a:p>
          <a:p>
            <a:pPr lvl="1" algn="just"/>
            <a:r>
              <a:rPr lang="zh-CN" altLang="en-US" dirty="0"/>
              <a:t>实验场景一：</a:t>
            </a:r>
            <a:r>
              <a:rPr lang="en-US" altLang="zh-CN" dirty="0"/>
              <a:t>N=32</a:t>
            </a:r>
            <a:r>
              <a:rPr lang="zh-CN" altLang="en-US" dirty="0"/>
              <a:t>对目标</a:t>
            </a:r>
            <a:r>
              <a:rPr lang="en-US" altLang="zh-CN" dirty="0"/>
              <a:t>/</a:t>
            </a:r>
            <a:r>
              <a:rPr lang="zh-CN" altLang="en-US" dirty="0"/>
              <a:t>信源成像</a:t>
            </a:r>
            <a:endParaRPr lang="en-US" altLang="zh-CN" dirty="0"/>
          </a:p>
          <a:p>
            <a:pPr lvl="1" algn="just"/>
            <a:r>
              <a:rPr lang="zh-CN" altLang="en-US" dirty="0"/>
              <a:t>实验场景二：</a:t>
            </a:r>
            <a:r>
              <a:rPr lang="en-US" altLang="zh-CN" dirty="0"/>
              <a:t>N=64</a:t>
            </a:r>
            <a:r>
              <a:rPr lang="zh-CN" altLang="en-US" dirty="0"/>
              <a:t>对目标成像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5271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9BAF4-B852-07E6-B265-EE80E7F3D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99"/>
                </a:solidFill>
              </a:rPr>
              <a:t>应用前景：分布式成像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707BC8-0198-6D1D-B14E-D12753FB3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04" y="870010"/>
            <a:ext cx="4978635" cy="23897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777C49-109E-C881-CFBE-FD1EFEF97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16" y="3275428"/>
            <a:ext cx="5046105" cy="35945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74C37B-D0DB-160D-2393-573BE2C7C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166" y="1186736"/>
            <a:ext cx="5847553" cy="510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43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F0ABF-8FD9-A4BA-9DD3-C6BAC96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B451F1-6052-7C8E-9EE2-28DE34EB2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47" y="876011"/>
            <a:ext cx="11290314" cy="5454451"/>
          </a:xfrm>
        </p:spPr>
        <p:txBody>
          <a:bodyPr>
            <a:normAutofit/>
          </a:bodyPr>
          <a:lstStyle/>
          <a:p>
            <a:r>
              <a:rPr lang="zh-CN" altLang="en-US" dirty="0"/>
              <a:t>国内外研究现状</a:t>
            </a:r>
            <a:endParaRPr lang="en-US" altLang="zh-CN" dirty="0"/>
          </a:p>
          <a:p>
            <a:r>
              <a:rPr lang="zh-CN" altLang="en-US" dirty="0"/>
              <a:t>基于</a:t>
            </a:r>
            <a:r>
              <a:rPr lang="en-US" altLang="zh-CN" dirty="0"/>
              <a:t>Wi-Fi</a:t>
            </a:r>
            <a:r>
              <a:rPr lang="zh-CN" altLang="en-US" dirty="0"/>
              <a:t>的室内近场成像</a:t>
            </a:r>
            <a:endParaRPr lang="en-US" altLang="zh-CN" dirty="0"/>
          </a:p>
          <a:p>
            <a:pPr lvl="1"/>
            <a:r>
              <a:rPr lang="zh-CN" altLang="en-US" sz="2400" dirty="0"/>
              <a:t>系统模型</a:t>
            </a:r>
            <a:endParaRPr lang="en-US" altLang="zh-CN" sz="2400" dirty="0"/>
          </a:p>
          <a:p>
            <a:pPr lvl="1"/>
            <a:r>
              <a:rPr lang="zh-CN" altLang="en-US" sz="2400" dirty="0"/>
              <a:t>理想仿真成像结果</a:t>
            </a:r>
            <a:endParaRPr lang="en-US" altLang="zh-CN" sz="2400" dirty="0"/>
          </a:p>
          <a:p>
            <a:r>
              <a:rPr lang="zh-CN" altLang="en-US" dirty="0"/>
              <a:t>考虑频偏消除的成像仿真</a:t>
            </a:r>
            <a:endParaRPr lang="en-US" altLang="zh-CN" dirty="0"/>
          </a:p>
          <a:p>
            <a:pPr lvl="1"/>
            <a:r>
              <a:rPr lang="en-US" altLang="zh-CN" dirty="0"/>
              <a:t>CSI</a:t>
            </a:r>
            <a:r>
              <a:rPr lang="zh-CN" altLang="en-US" dirty="0"/>
              <a:t>频偏模型及</a:t>
            </a:r>
            <a:r>
              <a:rPr lang="en-US" altLang="zh-CN" dirty="0"/>
              <a:t>CSI</a:t>
            </a:r>
            <a:r>
              <a:rPr lang="zh-CN" altLang="en-US" dirty="0"/>
              <a:t>频偏消除方法的调研</a:t>
            </a:r>
            <a:endParaRPr lang="en-US" altLang="zh-CN" dirty="0"/>
          </a:p>
          <a:p>
            <a:pPr lvl="1"/>
            <a:r>
              <a:rPr lang="zh-CN" altLang="en-US" dirty="0"/>
              <a:t>结合</a:t>
            </a:r>
            <a:r>
              <a:rPr lang="en-US" altLang="zh-CN" dirty="0"/>
              <a:t>CSI</a:t>
            </a:r>
            <a:r>
              <a:rPr lang="zh-CN" altLang="en-US" dirty="0"/>
              <a:t>共轭相乘和</a:t>
            </a:r>
            <a:r>
              <a:rPr lang="en-US" altLang="zh-CN" dirty="0"/>
              <a:t>PARAFAC</a:t>
            </a:r>
            <a:r>
              <a:rPr lang="zh-CN" altLang="en-US" dirty="0"/>
              <a:t>算法的频偏消除成像</a:t>
            </a:r>
            <a:endParaRPr lang="en-US" altLang="zh-CN" dirty="0"/>
          </a:p>
          <a:p>
            <a:pPr lvl="1"/>
            <a:r>
              <a:rPr lang="zh-CN" altLang="en-US" dirty="0"/>
              <a:t>仿真结果及对比</a:t>
            </a:r>
            <a:endParaRPr lang="en-US" altLang="zh-CN" dirty="0"/>
          </a:p>
          <a:p>
            <a:r>
              <a:rPr lang="zh-CN" altLang="en-US" dirty="0"/>
              <a:t>应用前景：分布式成像</a:t>
            </a:r>
            <a:endParaRPr lang="en-US" altLang="zh-CN" dirty="0"/>
          </a:p>
          <a:p>
            <a:pPr algn="just"/>
            <a:r>
              <a:rPr lang="zh-CN" altLang="en-US" b="1" dirty="0">
                <a:solidFill>
                  <a:srgbClr val="000099"/>
                </a:solidFill>
              </a:rPr>
              <a:t>基于数控导轨的简单实测成像</a:t>
            </a:r>
            <a:endParaRPr lang="en-US" altLang="zh-CN" b="1" dirty="0">
              <a:solidFill>
                <a:srgbClr val="000099"/>
              </a:solidFill>
            </a:endParaRPr>
          </a:p>
          <a:p>
            <a:pPr lvl="1" algn="just"/>
            <a:r>
              <a:rPr lang="zh-CN" altLang="en-US" b="1" dirty="0">
                <a:solidFill>
                  <a:srgbClr val="000099"/>
                </a:solidFill>
              </a:rPr>
              <a:t>实验场景一：</a:t>
            </a:r>
            <a:r>
              <a:rPr lang="en-US" altLang="zh-CN" b="1" dirty="0">
                <a:solidFill>
                  <a:srgbClr val="000099"/>
                </a:solidFill>
              </a:rPr>
              <a:t>N=32</a:t>
            </a:r>
            <a:r>
              <a:rPr lang="zh-CN" altLang="en-US" b="1" dirty="0">
                <a:solidFill>
                  <a:srgbClr val="000099"/>
                </a:solidFill>
              </a:rPr>
              <a:t>对目标</a:t>
            </a:r>
            <a:r>
              <a:rPr lang="en-US" altLang="zh-CN" b="1" dirty="0">
                <a:solidFill>
                  <a:srgbClr val="000099"/>
                </a:solidFill>
              </a:rPr>
              <a:t>/</a:t>
            </a:r>
            <a:r>
              <a:rPr lang="zh-CN" altLang="en-US" b="1" dirty="0">
                <a:solidFill>
                  <a:srgbClr val="000099"/>
                </a:solidFill>
              </a:rPr>
              <a:t>信源成像</a:t>
            </a:r>
            <a:endParaRPr lang="en-US" altLang="zh-CN" b="1" dirty="0">
              <a:solidFill>
                <a:srgbClr val="000099"/>
              </a:solidFill>
            </a:endParaRPr>
          </a:p>
          <a:p>
            <a:pPr lvl="1" algn="just"/>
            <a:r>
              <a:rPr lang="zh-CN" altLang="en-US" b="1" dirty="0">
                <a:solidFill>
                  <a:srgbClr val="000099"/>
                </a:solidFill>
              </a:rPr>
              <a:t>实验场景二：</a:t>
            </a:r>
            <a:r>
              <a:rPr lang="en-US" altLang="zh-CN" b="1" dirty="0">
                <a:solidFill>
                  <a:srgbClr val="000099"/>
                </a:solidFill>
              </a:rPr>
              <a:t>N=64</a:t>
            </a:r>
            <a:r>
              <a:rPr lang="zh-CN" altLang="en-US" b="1" dirty="0">
                <a:solidFill>
                  <a:srgbClr val="000099"/>
                </a:solidFill>
              </a:rPr>
              <a:t>对目标成像</a:t>
            </a:r>
            <a:endParaRPr lang="en-US" altLang="zh-CN" b="1" dirty="0">
              <a:solidFill>
                <a:srgbClr val="000099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7658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B071B-31FE-75A9-DB4B-84544A74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99"/>
                </a:solidFill>
              </a:rPr>
              <a:t>基于数控导轨的简单实测成像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067637-F545-24B8-6C90-C49E5A90E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47" y="876011"/>
            <a:ext cx="11290314" cy="1523240"/>
          </a:xfrm>
        </p:spPr>
        <p:txBody>
          <a:bodyPr/>
          <a:lstStyle/>
          <a:p>
            <a:r>
              <a:rPr lang="zh-CN" altLang="en-US" dirty="0"/>
              <a:t>实验平台：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Channel Sounding</a:t>
            </a:r>
            <a:r>
              <a:rPr lang="zh-CN" altLang="en-US" dirty="0"/>
              <a:t>）利用</a:t>
            </a:r>
            <a:r>
              <a:rPr lang="en-US" altLang="zh-CN" dirty="0"/>
              <a:t>MATLAB</a:t>
            </a:r>
            <a:r>
              <a:rPr lang="zh-CN" altLang="en-US" dirty="0"/>
              <a:t>中的</a:t>
            </a:r>
            <a:r>
              <a:rPr lang="en-US" altLang="zh-CN" dirty="0"/>
              <a:t>WLAN Toolbox</a:t>
            </a:r>
            <a:r>
              <a:rPr lang="zh-CN" altLang="en-US" dirty="0"/>
              <a:t>以及</a:t>
            </a:r>
            <a:r>
              <a:rPr lang="en-US" altLang="zh-CN" dirty="0"/>
              <a:t>AD9361</a:t>
            </a:r>
            <a:r>
              <a:rPr lang="zh-CN" altLang="en-US" dirty="0"/>
              <a:t>发送</a:t>
            </a:r>
            <a:r>
              <a:rPr lang="en-US" altLang="zh-CN" dirty="0"/>
              <a:t>IEEE 802.11ax</a:t>
            </a:r>
            <a:r>
              <a:rPr lang="zh-CN" altLang="en-US" dirty="0"/>
              <a:t>中的</a:t>
            </a:r>
            <a:r>
              <a:rPr lang="en-US" altLang="zh-CN" dirty="0"/>
              <a:t>NDP</a:t>
            </a:r>
            <a:r>
              <a:rPr lang="zh-CN" altLang="en-US" dirty="0"/>
              <a:t>波形，通过</a:t>
            </a:r>
            <a:r>
              <a:rPr lang="en-US" altLang="zh-CN" dirty="0"/>
              <a:t>NDP</a:t>
            </a:r>
            <a:r>
              <a:rPr lang="zh-CN" altLang="en-US" dirty="0"/>
              <a:t>中的长训练序列（</a:t>
            </a:r>
            <a:r>
              <a:rPr lang="en-US" altLang="zh-CN" dirty="0"/>
              <a:t>LTF</a:t>
            </a:r>
            <a:r>
              <a:rPr lang="zh-CN" altLang="en-US" dirty="0"/>
              <a:t>）进行信道估计，进而得到</a:t>
            </a:r>
            <a:r>
              <a:rPr lang="en-US" altLang="zh-CN" dirty="0"/>
              <a:t>CSI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数控轨道搭载天线移动，模拟一个巨大的线阵。</a:t>
            </a:r>
          </a:p>
        </p:txBody>
      </p:sp>
      <p:pic>
        <p:nvPicPr>
          <p:cNvPr id="4" name="运动">
            <a:hlinkClick r:id="" action="ppaction://media"/>
            <a:extLst>
              <a:ext uri="{FF2B5EF4-FFF2-40B4-BE49-F238E27FC236}">
                <a16:creationId xmlns:a16="http://schemas.microsoft.com/office/drawing/2014/main" id="{C57BF354-7A01-FEDA-3723-61ACF552F88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429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4237452" y="1003727"/>
            <a:ext cx="3834862" cy="680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2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E3602-E947-218F-8B05-CC2E254E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99"/>
                </a:solidFill>
              </a:rPr>
              <a:t>实验场景一：</a:t>
            </a:r>
            <a:r>
              <a:rPr lang="en-US" altLang="zh-CN" b="1" dirty="0">
                <a:solidFill>
                  <a:srgbClr val="000099"/>
                </a:solidFill>
              </a:rPr>
              <a:t>N=32</a:t>
            </a:r>
            <a:r>
              <a:rPr lang="zh-CN" altLang="en-US" b="1" dirty="0">
                <a:solidFill>
                  <a:srgbClr val="000099"/>
                </a:solidFill>
              </a:rPr>
              <a:t>对目标</a:t>
            </a:r>
            <a:r>
              <a:rPr lang="en-US" altLang="zh-CN" b="1" dirty="0">
                <a:solidFill>
                  <a:srgbClr val="000099"/>
                </a:solidFill>
              </a:rPr>
              <a:t>/</a:t>
            </a:r>
            <a:r>
              <a:rPr lang="zh-CN" altLang="en-US" b="1" dirty="0">
                <a:solidFill>
                  <a:srgbClr val="000099"/>
                </a:solidFill>
              </a:rPr>
              <a:t>信源成像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9A1A197-0A1A-E8E9-AC5D-17AE4847A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7" r="7152" b="-714"/>
          <a:stretch/>
        </p:blipFill>
        <p:spPr>
          <a:xfrm>
            <a:off x="122507" y="1752598"/>
            <a:ext cx="4734982" cy="402907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AF9CACDC-C862-C1E4-CD3A-EE1D4BFA6C7E}"/>
              </a:ext>
            </a:extLst>
          </p:cNvPr>
          <p:cNvGrpSpPr/>
          <p:nvPr/>
        </p:nvGrpSpPr>
        <p:grpSpPr>
          <a:xfrm>
            <a:off x="4960951" y="1781174"/>
            <a:ext cx="7010400" cy="3943350"/>
            <a:chOff x="4972050" y="1676400"/>
            <a:chExt cx="7010400" cy="394335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66D1C1D-D6C0-7096-258D-E140A6318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505575" y="142875"/>
              <a:ext cx="3943350" cy="70104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7D02089-CD44-E533-B0BC-3ED15C1534BF}"/>
                </a:ext>
              </a:extLst>
            </p:cNvPr>
            <p:cNvSpPr txBox="1"/>
            <p:nvPr/>
          </p:nvSpPr>
          <p:spPr>
            <a:xfrm rot="1320065">
              <a:off x="6652058" y="3992308"/>
              <a:ext cx="1909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N=32</a:t>
              </a:r>
              <a:r>
                <a:rPr lang="zh-CN" altLang="en-US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接收机阵列</a:t>
              </a: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812AADC8-A4F8-2B92-675E-8AEBD76A69F6}"/>
                </a:ext>
              </a:extLst>
            </p:cNvPr>
            <p:cNvCxnSpPr>
              <a:cxnSpLocks/>
            </p:cNvCxnSpPr>
            <p:nvPr/>
          </p:nvCxnSpPr>
          <p:spPr>
            <a:xfrm>
              <a:off x="5772519" y="3752387"/>
              <a:ext cx="2938509" cy="1260629"/>
            </a:xfrm>
            <a:prstGeom prst="straightConnector1">
              <a:avLst/>
            </a:prstGeom>
            <a:noFill/>
            <a:ln w="76200" cap="flat" cmpd="sng" algn="ctr">
              <a:solidFill>
                <a:srgbClr val="FFFF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A33B6C7-A082-C94A-BBED-5706FAADFD78}"/>
                </a:ext>
              </a:extLst>
            </p:cNvPr>
            <p:cNvSpPr txBox="1"/>
            <p:nvPr/>
          </p:nvSpPr>
          <p:spPr>
            <a:xfrm>
              <a:off x="10530952" y="2394104"/>
              <a:ext cx="932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发射机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F29D752-792E-086C-6686-CEBFE51614F8}"/>
                </a:ext>
              </a:extLst>
            </p:cNvPr>
            <p:cNvSpPr txBox="1"/>
            <p:nvPr/>
          </p:nvSpPr>
          <p:spPr>
            <a:xfrm>
              <a:off x="8095181" y="2345061"/>
              <a:ext cx="932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目标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6734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E3602-E947-218F-8B05-CC2E254E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实验场景二：</a:t>
            </a:r>
            <a:r>
              <a:rPr lang="en-US" altLang="zh-CN" dirty="0"/>
              <a:t>N=64</a:t>
            </a:r>
            <a:r>
              <a:rPr lang="zh-CN" altLang="en-US" dirty="0"/>
              <a:t>对左侧目标成像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5768223-9377-8854-35DD-4DD065C02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202" y="1232504"/>
            <a:ext cx="6466295" cy="48712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9355591-4425-B5BB-DDA2-C7208EF80B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1" r="7930" b="-94"/>
          <a:stretch/>
        </p:blipFill>
        <p:spPr>
          <a:xfrm>
            <a:off x="0" y="1508838"/>
            <a:ext cx="5115800" cy="431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84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E3602-E947-218F-8B05-CC2E254E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实验场景二：</a:t>
            </a:r>
            <a:r>
              <a:rPr lang="en-US" altLang="zh-CN" dirty="0"/>
              <a:t>N=64</a:t>
            </a:r>
            <a:r>
              <a:rPr lang="zh-CN" altLang="en-US" dirty="0"/>
              <a:t>对右侧目标成像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D33464-DFC0-D3F5-D206-9BDCF8704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" r="8393" b="863"/>
          <a:stretch/>
        </p:blipFill>
        <p:spPr>
          <a:xfrm>
            <a:off x="304801" y="1710928"/>
            <a:ext cx="4686300" cy="39659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AEFC9C-6D17-543E-EE55-779D3108E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737" y="1165622"/>
            <a:ext cx="6543675" cy="490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3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86371-C20F-0638-349A-C32A8956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总结与展望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D43809-5A07-E2FA-E4A9-AB98E13A1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99"/>
                </a:solidFill>
              </a:rPr>
              <a:t>总结：</a:t>
            </a:r>
            <a:endParaRPr lang="en-US" altLang="zh-CN" b="1" dirty="0">
              <a:solidFill>
                <a:srgbClr val="000099"/>
              </a:solidFill>
            </a:endParaRPr>
          </a:p>
          <a:p>
            <a:pPr lvl="1"/>
            <a:r>
              <a:rPr lang="zh-CN" altLang="en-US" dirty="0"/>
              <a:t>本文提出了一种基于</a:t>
            </a:r>
            <a:r>
              <a:rPr lang="en-US" altLang="zh-CN" dirty="0"/>
              <a:t>Wi-Fi </a:t>
            </a:r>
            <a:r>
              <a:rPr lang="zh-CN" altLang="en-US" dirty="0"/>
              <a:t>被动感知的室内近场成像技术，通过阵列信号的相干、近场匹配滤波来实现室内对信源和反射物的探测、定位与成像。</a:t>
            </a:r>
            <a:endParaRPr lang="en-US" altLang="zh-CN" dirty="0"/>
          </a:p>
          <a:p>
            <a:r>
              <a:rPr lang="zh-CN" altLang="en-US" b="1" dirty="0">
                <a:solidFill>
                  <a:srgbClr val="000099"/>
                </a:solidFill>
              </a:rPr>
              <a:t>展望与改进：</a:t>
            </a:r>
            <a:endParaRPr lang="en-US" altLang="zh-CN" b="1" dirty="0">
              <a:solidFill>
                <a:srgbClr val="000099"/>
              </a:solidFill>
            </a:endParaRPr>
          </a:p>
          <a:p>
            <a:pPr lvl="1"/>
            <a:r>
              <a:rPr lang="zh-CN" altLang="en-US" dirty="0"/>
              <a:t>本文成像时仅使用了一个子载波上的信息进行匹配成像，可以探索多载波对成像的增益。</a:t>
            </a:r>
            <a:endParaRPr lang="en-US" altLang="zh-CN" dirty="0"/>
          </a:p>
          <a:p>
            <a:pPr lvl="1"/>
            <a:r>
              <a:rPr lang="zh-CN" altLang="en-US" dirty="0"/>
              <a:t>实验部分可以尝试更加复杂的情形。</a:t>
            </a:r>
            <a:endParaRPr lang="en-US" altLang="zh-CN" dirty="0"/>
          </a:p>
          <a:p>
            <a:pPr lvl="1"/>
            <a:r>
              <a:rPr lang="zh-CN" altLang="en-US" dirty="0"/>
              <a:t>可以探索更加有效的频偏消除方式。</a:t>
            </a:r>
            <a:endParaRPr lang="en-US" altLang="zh-CN" dirty="0"/>
          </a:p>
          <a:p>
            <a:pPr lvl="1"/>
            <a:r>
              <a:rPr lang="zh-CN" altLang="en-US" dirty="0"/>
              <a:t>本文直接采用网上开源的</a:t>
            </a:r>
            <a:r>
              <a:rPr lang="en-US" altLang="zh-CN" dirty="0"/>
              <a:t>PARAFAC</a:t>
            </a:r>
            <a:r>
              <a:rPr lang="zh-CN" altLang="en-US" dirty="0"/>
              <a:t>算法，可以对其数学原理进行深入探索以提高性能。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8592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775A62-CF3B-4A70-85A8-56F56E9AE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2718181"/>
            <a:ext cx="10363200" cy="710819"/>
          </a:xfrm>
        </p:spPr>
        <p:txBody>
          <a:bodyPr>
            <a:normAutofit lnSpcReduction="10000"/>
          </a:bodyPr>
          <a:lstStyle/>
          <a:p>
            <a:pPr fontAlgn="base">
              <a:spcAft>
                <a:spcPct val="0"/>
              </a:spcAft>
            </a:pPr>
            <a:r>
              <a:rPr lang="zh-CN" altLang="en-US" sz="43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请老师批评与指正</a:t>
            </a:r>
            <a:r>
              <a:rPr lang="en-US" altLang="zh-CN" sz="43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!</a:t>
            </a:r>
            <a:endParaRPr lang="zh-CN" altLang="en-US" sz="4300" dirty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3984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F0ABF-8FD9-A4BA-9DD3-C6BAC96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B451F1-6052-7C8E-9EE2-28DE34EB2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47" y="876011"/>
            <a:ext cx="11290314" cy="5454451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000099"/>
                </a:solidFill>
              </a:rPr>
              <a:t>国内外研究现状</a:t>
            </a:r>
            <a:endParaRPr lang="en-US" altLang="zh-CN" b="1" dirty="0">
              <a:solidFill>
                <a:srgbClr val="000099"/>
              </a:solidFill>
            </a:endParaRPr>
          </a:p>
          <a:p>
            <a:r>
              <a:rPr lang="zh-CN" altLang="en-US" dirty="0"/>
              <a:t>基于</a:t>
            </a:r>
            <a:r>
              <a:rPr lang="en-US" altLang="zh-CN" dirty="0"/>
              <a:t>Wi-Fi</a:t>
            </a:r>
            <a:r>
              <a:rPr lang="zh-CN" altLang="en-US" dirty="0"/>
              <a:t>的室内近场成像</a:t>
            </a:r>
            <a:endParaRPr lang="en-US" altLang="zh-CN" dirty="0"/>
          </a:p>
          <a:p>
            <a:pPr lvl="1"/>
            <a:r>
              <a:rPr lang="zh-CN" altLang="en-US" dirty="0"/>
              <a:t>系统模型</a:t>
            </a:r>
            <a:endParaRPr lang="en-US" altLang="zh-CN" dirty="0"/>
          </a:p>
          <a:p>
            <a:pPr lvl="1"/>
            <a:r>
              <a:rPr lang="zh-CN" altLang="en-US" dirty="0"/>
              <a:t>理想仿真成像结果</a:t>
            </a:r>
            <a:endParaRPr lang="en-US" altLang="zh-CN" dirty="0"/>
          </a:p>
          <a:p>
            <a:r>
              <a:rPr lang="zh-CN" altLang="en-US" dirty="0"/>
              <a:t>考虑频偏消除的成像仿真</a:t>
            </a:r>
            <a:endParaRPr lang="en-US" altLang="zh-CN" dirty="0"/>
          </a:p>
          <a:p>
            <a:pPr lvl="1"/>
            <a:r>
              <a:rPr lang="en-US" altLang="zh-CN" dirty="0"/>
              <a:t>CSI</a:t>
            </a:r>
            <a:r>
              <a:rPr lang="zh-CN" altLang="en-US" dirty="0"/>
              <a:t>频偏模型及</a:t>
            </a:r>
            <a:r>
              <a:rPr lang="en-US" altLang="zh-CN" dirty="0"/>
              <a:t>CSI</a:t>
            </a:r>
            <a:r>
              <a:rPr lang="zh-CN" altLang="en-US" dirty="0"/>
              <a:t>频偏消除方法的调研</a:t>
            </a:r>
            <a:endParaRPr lang="en-US" altLang="zh-CN" dirty="0"/>
          </a:p>
          <a:p>
            <a:pPr lvl="1"/>
            <a:r>
              <a:rPr lang="zh-CN" altLang="en-US" dirty="0"/>
              <a:t>结合</a:t>
            </a:r>
            <a:r>
              <a:rPr lang="en-US" altLang="zh-CN" dirty="0"/>
              <a:t>CSI</a:t>
            </a:r>
            <a:r>
              <a:rPr lang="zh-CN" altLang="en-US" dirty="0"/>
              <a:t>共轭相乘和</a:t>
            </a:r>
            <a:r>
              <a:rPr lang="en-US" altLang="zh-CN" dirty="0"/>
              <a:t>PARAFAC</a:t>
            </a:r>
            <a:r>
              <a:rPr lang="zh-CN" altLang="en-US" dirty="0"/>
              <a:t>算法的频偏消除成像</a:t>
            </a:r>
            <a:endParaRPr lang="en-US" altLang="zh-CN" dirty="0"/>
          </a:p>
          <a:p>
            <a:pPr lvl="1"/>
            <a:r>
              <a:rPr lang="zh-CN" altLang="en-US" dirty="0"/>
              <a:t>仿真结果及对比</a:t>
            </a:r>
            <a:endParaRPr lang="en-US" altLang="zh-CN" dirty="0"/>
          </a:p>
          <a:p>
            <a:r>
              <a:rPr lang="zh-CN" altLang="en-US" dirty="0"/>
              <a:t>应用前景：分布式成像</a:t>
            </a:r>
            <a:endParaRPr lang="en-US" altLang="zh-CN" dirty="0"/>
          </a:p>
          <a:p>
            <a:pPr algn="just"/>
            <a:r>
              <a:rPr lang="zh-CN" altLang="en-US" dirty="0"/>
              <a:t>基于数控导轨的简单实测成像</a:t>
            </a:r>
            <a:endParaRPr lang="en-US" altLang="zh-CN" dirty="0"/>
          </a:p>
          <a:p>
            <a:pPr lvl="1" algn="just"/>
            <a:r>
              <a:rPr lang="zh-CN" altLang="en-US" dirty="0"/>
              <a:t>实验场景一：</a:t>
            </a:r>
            <a:r>
              <a:rPr lang="en-US" altLang="zh-CN" dirty="0"/>
              <a:t>N=32</a:t>
            </a:r>
            <a:r>
              <a:rPr lang="zh-CN" altLang="en-US" dirty="0"/>
              <a:t>对目标</a:t>
            </a:r>
            <a:r>
              <a:rPr lang="en-US" altLang="zh-CN" dirty="0"/>
              <a:t>/</a:t>
            </a:r>
            <a:r>
              <a:rPr lang="zh-CN" altLang="en-US" dirty="0"/>
              <a:t>信源成像</a:t>
            </a:r>
            <a:endParaRPr lang="en-US" altLang="zh-CN" dirty="0"/>
          </a:p>
          <a:p>
            <a:pPr lvl="1" algn="just"/>
            <a:r>
              <a:rPr lang="zh-CN" altLang="en-US" dirty="0"/>
              <a:t>实验场景二：</a:t>
            </a:r>
            <a:r>
              <a:rPr lang="en-US" altLang="zh-CN" dirty="0"/>
              <a:t>N=64</a:t>
            </a:r>
            <a:r>
              <a:rPr lang="zh-CN" altLang="en-US" dirty="0"/>
              <a:t>对目标成像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803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2A1E6-842B-EFD4-C274-872B1A21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国内外研究现状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D815FE-0D7F-F673-185B-B46D0009E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037" y="3442794"/>
            <a:ext cx="2188322" cy="7303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19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19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Radar-Based</a:t>
            </a:r>
            <a:r>
              <a:rPr lang="zh-CN" altLang="en-US" sz="19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19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SAR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成像</a:t>
            </a:r>
            <a:r>
              <a:rPr lang="en-US" altLang="zh-CN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endParaRPr lang="zh-CN" altLang="en-US" sz="16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A32BAE3-8BC6-9BA5-5308-98439F251E2B}"/>
              </a:ext>
            </a:extLst>
          </p:cNvPr>
          <p:cNvGrpSpPr/>
          <p:nvPr/>
        </p:nvGrpSpPr>
        <p:grpSpPr>
          <a:xfrm>
            <a:off x="187783" y="910097"/>
            <a:ext cx="2467994" cy="2532344"/>
            <a:chOff x="443372" y="926234"/>
            <a:chExt cx="3616939" cy="381531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CAB5F46-CC00-F528-B5A0-53BA76FF2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047" y="926234"/>
              <a:ext cx="3569784" cy="137321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375A338-B9CE-1020-321D-9A9C7B865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372" y="2299447"/>
              <a:ext cx="1831577" cy="244210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717C300-C49F-63B7-CB79-B79C03B82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8401" y="2381454"/>
              <a:ext cx="1731910" cy="2304846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4E4AEB0E-7C9C-FC47-F3CF-4E03275CF624}"/>
              </a:ext>
            </a:extLst>
          </p:cNvPr>
          <p:cNvSpPr txBox="1"/>
          <p:nvPr/>
        </p:nvSpPr>
        <p:spPr>
          <a:xfrm>
            <a:off x="127750" y="4548399"/>
            <a:ext cx="1199309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[1] J. Yan et al., "Full-Coverage Indoor SAR Imaging with a Vehicle-based FMCW Radar System," 2018 IEEE/MTT-S International Microwave Symposium - IMS, 2018, pp. 135-137, </a:t>
            </a:r>
            <a:r>
              <a:rPr lang="en-US" altLang="zh-CN" sz="1400" dirty="0" err="1"/>
              <a:t>doi</a:t>
            </a:r>
            <a:r>
              <a:rPr lang="en-US" altLang="zh-CN" sz="1400" dirty="0"/>
              <a:t>: 10.1109/MWSYM.2018.8439145.</a:t>
            </a:r>
          </a:p>
          <a:p>
            <a:r>
              <a:rPr lang="en-US" altLang="zh-CN" sz="1400" dirty="0"/>
              <a:t>[2] D. </a:t>
            </a:r>
            <a:r>
              <a:rPr lang="en-US" altLang="zh-CN" sz="1400" dirty="0" err="1"/>
              <a:t>Tagliaferri</a:t>
            </a:r>
            <a:r>
              <a:rPr lang="en-US" altLang="zh-CN" sz="1400" dirty="0"/>
              <a:t> et al., "Navigation-Aided Automotive SAR for High-Resolution Imaging of Driving Environments," in IEEE Access, vol. 9, pp. 35599-35615, 2021, </a:t>
            </a:r>
            <a:r>
              <a:rPr lang="en-US" altLang="zh-CN" sz="1400" dirty="0" err="1"/>
              <a:t>doi</a:t>
            </a:r>
            <a:r>
              <a:rPr lang="en-US" altLang="zh-CN" sz="1400" dirty="0"/>
              <a:t>: 10.1109/ACCESS.2021.3062084.</a:t>
            </a:r>
          </a:p>
          <a:p>
            <a:r>
              <a:rPr lang="en-US" altLang="zh-CN" sz="1400" dirty="0"/>
              <a:t>[3] </a:t>
            </a:r>
            <a:r>
              <a:rPr lang="en-US" altLang="zh-CN" sz="1400" dirty="0">
                <a:hlinkClick r:id="rId5"/>
              </a:rPr>
              <a:t>https://github.com/naurril/SUSTechPOINTS</a:t>
            </a:r>
            <a:endParaRPr lang="en-US" altLang="zh-CN" sz="1400" dirty="0"/>
          </a:p>
          <a:p>
            <a:r>
              <a:rPr lang="en-US" altLang="zh-CN" sz="1400" dirty="0"/>
              <a:t>[4] C. </a:t>
            </a:r>
            <a:r>
              <a:rPr lang="en-US" altLang="zh-CN" sz="1400" dirty="0" err="1"/>
              <a:t>Baquero</a:t>
            </a:r>
            <a:r>
              <a:rPr lang="en-US" altLang="zh-CN" sz="1400" dirty="0"/>
              <a:t> </a:t>
            </a:r>
            <a:r>
              <a:rPr lang="en-US" altLang="zh-CN" sz="1400" dirty="0" err="1"/>
              <a:t>Barneto</a:t>
            </a:r>
            <a:r>
              <a:rPr lang="en-US" altLang="zh-CN" sz="1400" dirty="0"/>
              <a:t> et al., "Millimeter-Wave Mobile Sensing and Environment Mapping: Models, Algorithms and Validation," in IEEE Transactions on Vehicular Technology, vol. 71, no. 4, pp. 3900-3916, April 2022, </a:t>
            </a:r>
            <a:r>
              <a:rPr lang="en-US" altLang="zh-CN" sz="1400" dirty="0" err="1"/>
              <a:t>doi</a:t>
            </a:r>
            <a:r>
              <a:rPr lang="en-US" altLang="zh-CN" sz="1400" dirty="0"/>
              <a:t>: 10.1109/TVT.2022.3146003.</a:t>
            </a:r>
          </a:p>
          <a:p>
            <a:r>
              <a:rPr lang="en-US" altLang="zh-CN" sz="1400" dirty="0"/>
              <a:t>[5] J. Yang, C. -K. Wen and S. </a:t>
            </a:r>
            <a:r>
              <a:rPr lang="en-US" altLang="zh-CN" sz="1400" dirty="0" err="1"/>
              <a:t>Jin</a:t>
            </a:r>
            <a:r>
              <a:rPr lang="en-US" altLang="zh-CN" sz="1400" dirty="0"/>
              <a:t>, "Hybrid Active and Passive Sensing for SLAM in Wireless Communication Systems," in IEEE Journal on Selected Areas in Communications, </a:t>
            </a:r>
            <a:r>
              <a:rPr lang="en-US" altLang="zh-CN" sz="1400" dirty="0" err="1"/>
              <a:t>doi</a:t>
            </a:r>
            <a:r>
              <a:rPr lang="en-US" altLang="zh-CN" sz="1400" dirty="0"/>
              <a:t>: 10.1109/JSAC.2022.3156630.</a:t>
            </a:r>
            <a:endParaRPr lang="zh-CN" altLang="en-US" sz="1400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BE20D52-2829-BD5C-281C-2A98BC16511A}"/>
              </a:ext>
            </a:extLst>
          </p:cNvPr>
          <p:cNvGrpSpPr/>
          <p:nvPr/>
        </p:nvGrpSpPr>
        <p:grpSpPr>
          <a:xfrm>
            <a:off x="2915847" y="917530"/>
            <a:ext cx="2543580" cy="2437720"/>
            <a:chOff x="4474780" y="1089501"/>
            <a:chExt cx="3621354" cy="2980867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E41D3DC-BAB5-A9FA-C1B0-834E32257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5786608" y="1760842"/>
              <a:ext cx="2980867" cy="1638185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82073EA-2DD1-896E-6FBD-D74AFD60B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4780" y="1102949"/>
              <a:ext cx="2059206" cy="2958353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B92922F8-4ABE-8273-9815-3147D0DEC0DA}"/>
              </a:ext>
            </a:extLst>
          </p:cNvPr>
          <p:cNvSpPr txBox="1"/>
          <p:nvPr/>
        </p:nvSpPr>
        <p:spPr>
          <a:xfrm>
            <a:off x="2248361" y="3447781"/>
            <a:ext cx="33635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99"/>
                </a:solidFill>
              </a:rPr>
              <a:t>（</a:t>
            </a:r>
            <a:r>
              <a:rPr lang="en-US" altLang="zh-CN" b="1" dirty="0">
                <a:solidFill>
                  <a:srgbClr val="000099"/>
                </a:solidFill>
              </a:rPr>
              <a:t>Sensor Fusion-Based</a:t>
            </a:r>
            <a:r>
              <a:rPr lang="zh-CN" altLang="en-US" b="1" dirty="0">
                <a:solidFill>
                  <a:srgbClr val="000099"/>
                </a:solidFill>
              </a:rPr>
              <a:t>）</a:t>
            </a:r>
            <a:endParaRPr lang="en-US" altLang="zh-CN" b="1" dirty="0">
              <a:solidFill>
                <a:srgbClr val="000099"/>
              </a:solidFill>
            </a:endParaRPr>
          </a:p>
          <a:p>
            <a:pPr algn="ctr"/>
            <a:r>
              <a:rPr lang="en-US" altLang="zh-CN" sz="1600" dirty="0"/>
              <a:t>Demo</a:t>
            </a:r>
            <a:r>
              <a:rPr lang="zh-CN" altLang="en-US" sz="1600" dirty="0"/>
              <a:t>：自动驾驶中</a:t>
            </a:r>
            <a:r>
              <a:rPr lang="en-US" altLang="zh-CN" sz="1600" dirty="0"/>
              <a:t>IMU</a:t>
            </a:r>
            <a:r>
              <a:rPr lang="zh-CN" altLang="en-US" sz="1600" dirty="0"/>
              <a:t>结合</a:t>
            </a:r>
            <a:r>
              <a:rPr lang="en-US" altLang="zh-CN" sz="1600" dirty="0"/>
              <a:t>GNSS</a:t>
            </a:r>
            <a:r>
              <a:rPr lang="zh-CN" altLang="en-US" sz="1600" dirty="0"/>
              <a:t>多传感器融合成像</a:t>
            </a:r>
            <a:r>
              <a:rPr lang="en-US" altLang="zh-CN" sz="1600" baseline="30000" dirty="0"/>
              <a:t>[2]</a:t>
            </a:r>
            <a:endParaRPr lang="zh-CN" altLang="en-US" sz="1600" baseline="30000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1FADC21-F74C-913A-D787-F0701A1F80F5}"/>
              </a:ext>
            </a:extLst>
          </p:cNvPr>
          <p:cNvGrpSpPr/>
          <p:nvPr/>
        </p:nvGrpSpPr>
        <p:grpSpPr>
          <a:xfrm>
            <a:off x="5941252" y="957873"/>
            <a:ext cx="2288346" cy="2378826"/>
            <a:chOff x="6317772" y="890633"/>
            <a:chExt cx="2331526" cy="2531636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2EBEA69A-D560-7953-CDA3-E0C6C8CE0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22177" y="890633"/>
              <a:ext cx="2327121" cy="1177235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C066FC87-73EF-FE45-648B-7DDB6028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17772" y="2112429"/>
              <a:ext cx="2327121" cy="1309840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6901E61-B3DD-D887-E7F7-0836ED7FA572}"/>
              </a:ext>
            </a:extLst>
          </p:cNvPr>
          <p:cNvSpPr txBox="1"/>
          <p:nvPr/>
        </p:nvSpPr>
        <p:spPr>
          <a:xfrm>
            <a:off x="5197258" y="3443216"/>
            <a:ext cx="34962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99"/>
                </a:solidFill>
              </a:rPr>
              <a:t>（</a:t>
            </a:r>
            <a:r>
              <a:rPr lang="en-US" altLang="zh-CN" b="1" dirty="0">
                <a:solidFill>
                  <a:srgbClr val="000099"/>
                </a:solidFill>
              </a:rPr>
              <a:t>Lidar/Camera-Based SLAM</a:t>
            </a:r>
            <a:r>
              <a:rPr lang="zh-CN" altLang="en-US" b="1" dirty="0">
                <a:solidFill>
                  <a:srgbClr val="000099"/>
                </a:solidFill>
              </a:rPr>
              <a:t>）</a:t>
            </a:r>
            <a:endParaRPr lang="en-US" altLang="zh-CN" b="1" dirty="0">
              <a:solidFill>
                <a:srgbClr val="000099"/>
              </a:solidFill>
            </a:endParaRPr>
          </a:p>
          <a:p>
            <a:pPr algn="ctr"/>
            <a:r>
              <a:rPr lang="en-US" altLang="zh-CN" sz="1600" dirty="0"/>
              <a:t>Demo</a:t>
            </a:r>
            <a:r>
              <a:rPr lang="zh-CN" altLang="en-US" sz="1600" dirty="0"/>
              <a:t>：</a:t>
            </a:r>
            <a:r>
              <a:rPr lang="en-US" altLang="zh-CN" sz="1600" dirty="0"/>
              <a:t>SUSTechPoints</a:t>
            </a:r>
            <a:r>
              <a:rPr lang="en-US" altLang="zh-CN" sz="1600" baseline="30000" dirty="0"/>
              <a:t>[3]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department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CS and SDIM</a:t>
            </a:r>
            <a:endParaRPr lang="zh-CN" altLang="en-US" sz="1600" dirty="0"/>
          </a:p>
        </p:txBody>
      </p:sp>
      <p:sp>
        <p:nvSpPr>
          <p:cNvPr id="34" name="内容占位符 2">
            <a:extLst>
              <a:ext uri="{FF2B5EF4-FFF2-40B4-BE49-F238E27FC236}">
                <a16:creationId xmlns:a16="http://schemas.microsoft.com/office/drawing/2014/main" id="{DC60C2C0-A79D-94D4-0493-3F277F2A659C}"/>
              </a:ext>
            </a:extLst>
          </p:cNvPr>
          <p:cNvSpPr txBox="1">
            <a:spLocks/>
          </p:cNvSpPr>
          <p:nvPr/>
        </p:nvSpPr>
        <p:spPr>
          <a:xfrm>
            <a:off x="8387293" y="3448404"/>
            <a:ext cx="3916744" cy="8617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60350" indent="-260350" algn="l" defTabSz="694690" rtl="0" eaLnBrk="1" latinLnBrk="0" hangingPunct="1">
              <a:spcBef>
                <a:spcPct val="20000"/>
              </a:spcBef>
              <a:buSzPct val="75000"/>
              <a:buFont typeface="Wingdings" panose="05000000000000000000" pitchFamily="2" charset="2"/>
              <a:buChar char="l"/>
              <a:def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64515" indent="-217170" algn="l" defTabSz="694690" rtl="0" eaLnBrk="1" latinLnBrk="0" hangingPunct="1">
              <a:spcBef>
                <a:spcPct val="20000"/>
              </a:spcBef>
              <a:buSzPct val="100000"/>
              <a:buFont typeface="Franklin Gothic Book" panose="020B0503020102020204" pitchFamily="34" charset="0"/>
              <a:buChar char="○"/>
              <a:def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868680" indent="-173990" algn="l" defTabSz="694690" rtl="0" eaLnBrk="1" latinLnBrk="0" hangingPunct="1">
              <a:spcBef>
                <a:spcPct val="20000"/>
              </a:spcBef>
              <a:buSzPct val="75000"/>
              <a:buFont typeface="Wingdings" panose="05000000000000000000" pitchFamily="2" charset="2"/>
              <a:buChar char="n"/>
              <a:def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216025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563370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lang="en-US" sz="1800" kern="1200" dirty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1911350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58695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6040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3385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19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19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ISAC-based / </a:t>
            </a:r>
            <a:r>
              <a:rPr lang="en-US" altLang="zh-CN" sz="1900" b="1" dirty="0" err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mmWave</a:t>
            </a:r>
            <a:r>
              <a:rPr lang="en-US" altLang="zh-CN" sz="19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-Based</a:t>
            </a:r>
            <a:r>
              <a:rPr lang="zh-CN" altLang="en-US" sz="19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19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Range-Angle Chart</a:t>
            </a:r>
            <a:r>
              <a:rPr lang="en-US" altLang="zh-CN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[4]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Belief Propagation Based Radio SLAM</a:t>
            </a:r>
            <a:r>
              <a:rPr lang="en-US" altLang="zh-CN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[5]</a:t>
            </a:r>
            <a:endParaRPr lang="zh-CN" altLang="en-US" sz="16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BE95DAA3-A10F-8321-2541-75E334C94E4D}"/>
              </a:ext>
            </a:extLst>
          </p:cNvPr>
          <p:cNvCxnSpPr/>
          <p:nvPr/>
        </p:nvCxnSpPr>
        <p:spPr>
          <a:xfrm>
            <a:off x="262218" y="4444246"/>
            <a:ext cx="11672045" cy="0"/>
          </a:xfrm>
          <a:prstGeom prst="line">
            <a:avLst/>
          </a:prstGeom>
          <a:ln w="28575">
            <a:solidFill>
              <a:srgbClr val="0000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62CBA30-32B8-0583-37B8-7E2C08FC4399}"/>
              </a:ext>
            </a:extLst>
          </p:cNvPr>
          <p:cNvGrpSpPr/>
          <p:nvPr/>
        </p:nvGrpSpPr>
        <p:grpSpPr>
          <a:xfrm>
            <a:off x="8941440" y="970775"/>
            <a:ext cx="2717150" cy="2409238"/>
            <a:chOff x="9217113" y="896815"/>
            <a:chExt cx="2717150" cy="2409238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31708A27-DDDF-41AE-C7E3-E47225FD5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23764" y="896815"/>
              <a:ext cx="2521782" cy="1308495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40579D91-58E0-2D7B-C98C-73F35C92E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17113" y="2290534"/>
              <a:ext cx="2717150" cy="1015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9742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F0ABF-8FD9-A4BA-9DD3-C6BAC96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B451F1-6052-7C8E-9EE2-28DE34EB2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47" y="876011"/>
            <a:ext cx="11290314" cy="5454451"/>
          </a:xfrm>
        </p:spPr>
        <p:txBody>
          <a:bodyPr>
            <a:normAutofit/>
          </a:bodyPr>
          <a:lstStyle/>
          <a:p>
            <a:r>
              <a:rPr lang="zh-CN" altLang="en-US" dirty="0"/>
              <a:t>国内外研究现状</a:t>
            </a:r>
            <a:endParaRPr lang="en-US" altLang="zh-CN" dirty="0"/>
          </a:p>
          <a:p>
            <a:r>
              <a:rPr lang="zh-CN" altLang="en-US" b="1" dirty="0">
                <a:solidFill>
                  <a:srgbClr val="000099"/>
                </a:solidFill>
              </a:rPr>
              <a:t>基于</a:t>
            </a:r>
            <a:r>
              <a:rPr lang="en-US" altLang="zh-CN" b="1" dirty="0">
                <a:solidFill>
                  <a:srgbClr val="000099"/>
                </a:solidFill>
              </a:rPr>
              <a:t>Wi-Fi</a:t>
            </a:r>
            <a:r>
              <a:rPr lang="zh-CN" altLang="en-US" b="1" dirty="0">
                <a:solidFill>
                  <a:srgbClr val="000099"/>
                </a:solidFill>
              </a:rPr>
              <a:t>的室内近场成像</a:t>
            </a:r>
            <a:endParaRPr lang="en-US" altLang="zh-CN" b="1" dirty="0">
              <a:solidFill>
                <a:srgbClr val="000099"/>
              </a:solidFill>
            </a:endParaRPr>
          </a:p>
          <a:p>
            <a:pPr lvl="1"/>
            <a:r>
              <a:rPr lang="zh-CN" altLang="en-US" b="1" dirty="0">
                <a:solidFill>
                  <a:srgbClr val="000099"/>
                </a:solidFill>
              </a:rPr>
              <a:t>系统模型</a:t>
            </a:r>
            <a:endParaRPr lang="en-US" altLang="zh-CN" b="1" dirty="0">
              <a:solidFill>
                <a:srgbClr val="000099"/>
              </a:solidFill>
            </a:endParaRPr>
          </a:p>
          <a:p>
            <a:pPr lvl="1"/>
            <a:r>
              <a:rPr lang="zh-CN" altLang="en-US" b="1" dirty="0">
                <a:solidFill>
                  <a:srgbClr val="000099"/>
                </a:solidFill>
              </a:rPr>
              <a:t>理想仿真成像结果</a:t>
            </a:r>
            <a:endParaRPr lang="en-US" altLang="zh-CN" b="1" dirty="0">
              <a:solidFill>
                <a:srgbClr val="000099"/>
              </a:solidFill>
            </a:endParaRPr>
          </a:p>
          <a:p>
            <a:r>
              <a:rPr lang="zh-CN" altLang="en-US" dirty="0"/>
              <a:t>考虑频偏消除的成像仿真</a:t>
            </a:r>
            <a:endParaRPr lang="en-US" altLang="zh-CN" dirty="0"/>
          </a:p>
          <a:p>
            <a:pPr lvl="1"/>
            <a:r>
              <a:rPr lang="en-US" altLang="zh-CN" dirty="0"/>
              <a:t>CSI</a:t>
            </a:r>
            <a:r>
              <a:rPr lang="zh-CN" altLang="en-US" dirty="0"/>
              <a:t>频偏模型及</a:t>
            </a:r>
            <a:r>
              <a:rPr lang="en-US" altLang="zh-CN" dirty="0"/>
              <a:t>CSI</a:t>
            </a:r>
            <a:r>
              <a:rPr lang="zh-CN" altLang="en-US" dirty="0"/>
              <a:t>频偏消除方法的调研</a:t>
            </a:r>
            <a:endParaRPr lang="en-US" altLang="zh-CN" dirty="0"/>
          </a:p>
          <a:p>
            <a:pPr lvl="1"/>
            <a:r>
              <a:rPr lang="zh-CN" altLang="en-US" dirty="0"/>
              <a:t>结合</a:t>
            </a:r>
            <a:r>
              <a:rPr lang="en-US" altLang="zh-CN" dirty="0"/>
              <a:t>CSI</a:t>
            </a:r>
            <a:r>
              <a:rPr lang="zh-CN" altLang="en-US" dirty="0"/>
              <a:t>共轭相乘和</a:t>
            </a:r>
            <a:r>
              <a:rPr lang="en-US" altLang="zh-CN" dirty="0"/>
              <a:t>PARAFAC</a:t>
            </a:r>
            <a:r>
              <a:rPr lang="zh-CN" altLang="en-US" dirty="0"/>
              <a:t>算法的频偏消除成像</a:t>
            </a:r>
            <a:endParaRPr lang="en-US" altLang="zh-CN" dirty="0"/>
          </a:p>
          <a:p>
            <a:pPr lvl="1"/>
            <a:r>
              <a:rPr lang="zh-CN" altLang="en-US" dirty="0"/>
              <a:t>仿真结果及对比</a:t>
            </a:r>
            <a:endParaRPr lang="en-US" altLang="zh-CN" dirty="0"/>
          </a:p>
          <a:p>
            <a:r>
              <a:rPr lang="zh-CN" altLang="en-US" dirty="0"/>
              <a:t>应用前景：分布式成像</a:t>
            </a:r>
            <a:endParaRPr lang="en-US" altLang="zh-CN" dirty="0"/>
          </a:p>
          <a:p>
            <a:pPr algn="just"/>
            <a:r>
              <a:rPr lang="zh-CN" altLang="en-US" dirty="0"/>
              <a:t>基于数控导轨的简单实测成像</a:t>
            </a:r>
            <a:endParaRPr lang="en-US" altLang="zh-CN" dirty="0"/>
          </a:p>
          <a:p>
            <a:pPr lvl="1" algn="just"/>
            <a:r>
              <a:rPr lang="zh-CN" altLang="en-US" dirty="0"/>
              <a:t>实验场景一：</a:t>
            </a:r>
            <a:r>
              <a:rPr lang="en-US" altLang="zh-CN" dirty="0"/>
              <a:t>N=32</a:t>
            </a:r>
            <a:r>
              <a:rPr lang="zh-CN" altLang="en-US" dirty="0"/>
              <a:t>对目标</a:t>
            </a:r>
            <a:r>
              <a:rPr lang="en-US" altLang="zh-CN" dirty="0"/>
              <a:t>/</a:t>
            </a:r>
            <a:r>
              <a:rPr lang="zh-CN" altLang="en-US" dirty="0"/>
              <a:t>信源成像</a:t>
            </a:r>
            <a:endParaRPr lang="en-US" altLang="zh-CN" dirty="0"/>
          </a:p>
          <a:p>
            <a:pPr lvl="1" algn="just"/>
            <a:r>
              <a:rPr lang="zh-CN" altLang="en-US" dirty="0"/>
              <a:t>实验场景二：</a:t>
            </a:r>
            <a:r>
              <a:rPr lang="en-US" altLang="zh-CN" dirty="0"/>
              <a:t>N=64</a:t>
            </a:r>
            <a:r>
              <a:rPr lang="zh-CN" altLang="en-US" dirty="0"/>
              <a:t>对目标成像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74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D4F4DB12-6584-24B7-DB6F-406605AF28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0047" y="929802"/>
                <a:ext cx="6051606" cy="5107927"/>
              </a:xfrm>
            </p:spPr>
            <p:txBody>
              <a:bodyPr/>
              <a:lstStyle/>
              <a:p>
                <a:r>
                  <a:rPr lang="zh-CN" altLang="en-US" dirty="0">
                    <a:solidFill>
                      <a:srgbClr val="000099"/>
                    </a:solidFill>
                  </a:rPr>
                  <a:t>接收信号</a:t>
                </a:r>
                <a:r>
                  <a:rPr lang="en-US" altLang="zh-CN" dirty="0">
                    <a:solidFill>
                      <a:srgbClr val="000099"/>
                    </a:solidFill>
                  </a:rPr>
                  <a:t>CSI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>
                    <a:solidFill>
                      <a:srgbClr val="000099"/>
                    </a:solidFill>
                  </a:rPr>
                  <a:t>匹配矩阵：</a:t>
                </a:r>
                <a:r>
                  <a:rPr lang="zh-CN" altLang="en-US" dirty="0"/>
                  <a:t>对于每一个网格点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，都有一个匹配向量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>
                    <a:solidFill>
                      <a:srgbClr val="000099"/>
                    </a:solidFill>
                  </a:rPr>
                  <a:t>匹配结果：</a:t>
                </a:r>
                <a:endParaRPr lang="en-US" altLang="zh-CN" dirty="0">
                  <a:solidFill>
                    <a:srgbClr val="000099"/>
                  </a:solidFill>
                </a:endParaRPr>
              </a:p>
              <a:p>
                <a:pPr lvl="1"/>
                <a:r>
                  <a:rPr lang="zh-CN" altLang="en-US" dirty="0"/>
                  <a:t>对空间中每一个网格点计算：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如果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d>
                      <m:dPr>
                        <m:ctrlPr>
                          <a:rPr lang="en-US" altLang="zh-CN" b="0" i="1" dirty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b="0" dirty="0">
                    <a:solidFill>
                      <a:srgbClr val="000099"/>
                    </a:solidFill>
                  </a:rPr>
                  <a:t>(n)</a:t>
                </a:r>
                <a:r>
                  <a:rPr lang="zh-CN" altLang="en-US" dirty="0"/>
                  <a:t>，则目标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b="0" dirty="0"/>
                  <a:t>在该位置出现峰值。</a:t>
                </a:r>
                <a:endParaRPr lang="en-US" altLang="zh-CN" b="0" dirty="0"/>
              </a:p>
              <a:p>
                <a:pPr lvl="1"/>
                <a:endParaRPr lang="en-US" altLang="zh-CN" b="0" dirty="0">
                  <a:solidFill>
                    <a:srgbClr val="000099"/>
                  </a:solidFill>
                </a:endParaRP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D4F4DB12-6584-24B7-DB6F-406605AF28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047" y="929802"/>
                <a:ext cx="6051606" cy="5107927"/>
              </a:xfrm>
              <a:blipFill>
                <a:blip r:embed="rId2"/>
                <a:stretch>
                  <a:fillRect l="-705" t="-1075" r="-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9B1A3F7A-F646-B79E-2AC8-8D82EC441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68" r="1630"/>
          <a:stretch/>
        </p:blipFill>
        <p:spPr>
          <a:xfrm>
            <a:off x="2797576" y="900774"/>
            <a:ext cx="1970367" cy="55870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7E8E9C-0F9F-99AA-69DE-BC03A4AA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系统模型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B87B232-3450-516C-6C59-3DC86872F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03" y="1346577"/>
            <a:ext cx="5468356" cy="135151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C9FE8BD-AA8B-6748-0B9B-6E71D1474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04" y="3446168"/>
            <a:ext cx="5666126" cy="51554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7D6D0FB-BE4C-C512-F376-210E9E339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6230" y="4849436"/>
            <a:ext cx="1409737" cy="555186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48BC3322-AEA3-C905-7925-EE3DF0711E39}"/>
              </a:ext>
            </a:extLst>
          </p:cNvPr>
          <p:cNvSpPr/>
          <p:nvPr/>
        </p:nvSpPr>
        <p:spPr>
          <a:xfrm>
            <a:off x="6379030" y="6435967"/>
            <a:ext cx="346918" cy="41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8C018B8D-1904-40EC-7C44-58F6AC1D8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5457" y="1705402"/>
            <a:ext cx="5946543" cy="3144034"/>
          </a:xfrm>
          <a:prstGeom prst="rect">
            <a:avLst/>
          </a:prstGeom>
        </p:spPr>
      </p:pic>
      <p:sp>
        <p:nvSpPr>
          <p:cNvPr id="34" name="内容占位符 2">
            <a:extLst>
              <a:ext uri="{FF2B5EF4-FFF2-40B4-BE49-F238E27FC236}">
                <a16:creationId xmlns:a16="http://schemas.microsoft.com/office/drawing/2014/main" id="{4A3A16F7-CA98-B4F7-B3CC-89C5411920CE}"/>
              </a:ext>
            </a:extLst>
          </p:cNvPr>
          <p:cNvSpPr txBox="1">
            <a:spLocks/>
          </p:cNvSpPr>
          <p:nvPr/>
        </p:nvSpPr>
        <p:spPr>
          <a:xfrm>
            <a:off x="8252665" y="4841374"/>
            <a:ext cx="2188322" cy="3668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60350" indent="-260350" algn="l" defTabSz="694690" rtl="0" eaLnBrk="1" latinLnBrk="0" hangingPunct="1">
              <a:spcBef>
                <a:spcPct val="20000"/>
              </a:spcBef>
              <a:buSzPct val="75000"/>
              <a:buFont typeface="Wingdings" panose="05000000000000000000" pitchFamily="2" charset="2"/>
              <a:buChar char="l"/>
              <a:def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64515" indent="-217170" algn="l" defTabSz="694690" rtl="0" eaLnBrk="1" latinLnBrk="0" hangingPunct="1">
              <a:spcBef>
                <a:spcPct val="20000"/>
              </a:spcBef>
              <a:buSzPct val="100000"/>
              <a:buFont typeface="Franklin Gothic Book" panose="020B0503020102020204" pitchFamily="34" charset="0"/>
              <a:buChar char="○"/>
              <a:def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868680" indent="-173990" algn="l" defTabSz="694690" rtl="0" eaLnBrk="1" latinLnBrk="0" hangingPunct="1">
              <a:spcBef>
                <a:spcPct val="20000"/>
              </a:spcBef>
              <a:buSzPct val="75000"/>
              <a:buFont typeface="Wingdings" panose="05000000000000000000" pitchFamily="2" charset="2"/>
              <a:buChar char="n"/>
              <a:def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216025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563370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lang="en-US" sz="1800" kern="1200" dirty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1911350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58695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6040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3385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19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系统模型</a:t>
            </a:r>
            <a:endParaRPr lang="en-US" altLang="zh-CN" sz="19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147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4AE27531-CB7A-879A-E863-9689E8DDD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964" y="4054210"/>
            <a:ext cx="3600000" cy="270367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E1A9CAB-4A7E-50B2-61C9-9073209CC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理想仿真成像结果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0F771B-F2A0-30DC-3C86-CF9856CAF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5" y="867784"/>
            <a:ext cx="4320000" cy="32444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3EB3EA-4663-E693-2244-BF167AD4C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815" y="874505"/>
            <a:ext cx="4320000" cy="32444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6482F8-0D07-CD29-1F23-D1BBC9EC1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284" y="881225"/>
            <a:ext cx="4320000" cy="32444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9AE0CEE-C97E-9384-6B1D-12683FF9A9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657" y="4182738"/>
            <a:ext cx="5067535" cy="2575145"/>
          </a:xfrm>
          <a:prstGeom prst="rect">
            <a:avLst/>
          </a:prstGeom>
        </p:spPr>
      </p:pic>
      <p:sp>
        <p:nvSpPr>
          <p:cNvPr id="16" name="箭头: 直角上 15">
            <a:extLst>
              <a:ext uri="{FF2B5EF4-FFF2-40B4-BE49-F238E27FC236}">
                <a16:creationId xmlns:a16="http://schemas.microsoft.com/office/drawing/2014/main" id="{D79A7BB9-47E7-584E-CD97-E6D67BF5FBAA}"/>
              </a:ext>
            </a:extLst>
          </p:cNvPr>
          <p:cNvSpPr/>
          <p:nvPr/>
        </p:nvSpPr>
        <p:spPr>
          <a:xfrm rot="5400000">
            <a:off x="705971" y="4202909"/>
            <a:ext cx="1143000" cy="1538986"/>
          </a:xfrm>
          <a:prstGeom prst="bentUpArrow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99"/>
              </a:solidFill>
            </a:endParaRP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0101693-C68E-6292-A786-6B7988C3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10" y="5752669"/>
            <a:ext cx="2188322" cy="36518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zh-CN" altLang="en-US" sz="19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最理想的结果</a:t>
            </a:r>
            <a:endParaRPr lang="zh-CN" altLang="en-US" sz="16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342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F0ABF-8FD9-A4BA-9DD3-C6BAC96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B451F1-6052-7C8E-9EE2-28DE34EB2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47" y="876011"/>
            <a:ext cx="11290314" cy="5454451"/>
          </a:xfrm>
        </p:spPr>
        <p:txBody>
          <a:bodyPr>
            <a:normAutofit/>
          </a:bodyPr>
          <a:lstStyle/>
          <a:p>
            <a:r>
              <a:rPr lang="zh-CN" altLang="en-US" dirty="0"/>
              <a:t>国内外研究现状</a:t>
            </a:r>
            <a:endParaRPr lang="en-US" altLang="zh-CN" dirty="0"/>
          </a:p>
          <a:p>
            <a:r>
              <a:rPr lang="zh-CN" altLang="en-US" dirty="0"/>
              <a:t>基于</a:t>
            </a:r>
            <a:r>
              <a:rPr lang="en-US" altLang="zh-CN" dirty="0"/>
              <a:t>Wi-Fi</a:t>
            </a:r>
            <a:r>
              <a:rPr lang="zh-CN" altLang="en-US" dirty="0"/>
              <a:t>的室内近场成像</a:t>
            </a:r>
            <a:endParaRPr lang="en-US" altLang="zh-CN" dirty="0"/>
          </a:p>
          <a:p>
            <a:pPr lvl="1"/>
            <a:r>
              <a:rPr lang="zh-CN" altLang="en-US" dirty="0"/>
              <a:t>系统模型</a:t>
            </a:r>
            <a:endParaRPr lang="en-US" altLang="zh-CN" dirty="0"/>
          </a:p>
          <a:p>
            <a:pPr lvl="1"/>
            <a:r>
              <a:rPr lang="zh-CN" altLang="en-US" dirty="0"/>
              <a:t>理想仿真成像结果</a:t>
            </a:r>
            <a:endParaRPr lang="en-US" altLang="zh-CN" dirty="0"/>
          </a:p>
          <a:p>
            <a:r>
              <a:rPr lang="zh-CN" altLang="en-US" b="1" dirty="0">
                <a:solidFill>
                  <a:srgbClr val="000099"/>
                </a:solidFill>
              </a:rPr>
              <a:t>考虑频偏消除的成像仿真</a:t>
            </a:r>
            <a:endParaRPr lang="en-US" altLang="zh-CN" b="1" dirty="0">
              <a:solidFill>
                <a:srgbClr val="000099"/>
              </a:solidFill>
            </a:endParaRPr>
          </a:p>
          <a:p>
            <a:pPr lvl="1"/>
            <a:r>
              <a:rPr lang="en-US" altLang="zh-CN" b="1" dirty="0">
                <a:solidFill>
                  <a:srgbClr val="000099"/>
                </a:solidFill>
              </a:rPr>
              <a:t>CSI</a:t>
            </a:r>
            <a:r>
              <a:rPr lang="zh-CN" altLang="en-US" b="1" dirty="0">
                <a:solidFill>
                  <a:srgbClr val="000099"/>
                </a:solidFill>
              </a:rPr>
              <a:t>频偏模型及</a:t>
            </a:r>
            <a:r>
              <a:rPr lang="en-US" altLang="zh-CN" b="1" dirty="0">
                <a:solidFill>
                  <a:srgbClr val="000099"/>
                </a:solidFill>
              </a:rPr>
              <a:t>CSI</a:t>
            </a:r>
            <a:r>
              <a:rPr lang="zh-CN" altLang="en-US" b="1" dirty="0">
                <a:solidFill>
                  <a:srgbClr val="000099"/>
                </a:solidFill>
              </a:rPr>
              <a:t>频偏消除方法的调研</a:t>
            </a:r>
            <a:endParaRPr lang="en-US" altLang="zh-CN" b="1" dirty="0">
              <a:solidFill>
                <a:srgbClr val="000099"/>
              </a:solidFill>
            </a:endParaRPr>
          </a:p>
          <a:p>
            <a:pPr lvl="1"/>
            <a:r>
              <a:rPr lang="zh-CN" altLang="en-US" b="1" dirty="0">
                <a:solidFill>
                  <a:srgbClr val="000099"/>
                </a:solidFill>
              </a:rPr>
              <a:t>结合</a:t>
            </a:r>
            <a:r>
              <a:rPr lang="en-US" altLang="zh-CN" b="1" dirty="0">
                <a:solidFill>
                  <a:srgbClr val="000099"/>
                </a:solidFill>
              </a:rPr>
              <a:t>CSI</a:t>
            </a:r>
            <a:r>
              <a:rPr lang="zh-CN" altLang="en-US" b="1" dirty="0">
                <a:solidFill>
                  <a:srgbClr val="000099"/>
                </a:solidFill>
              </a:rPr>
              <a:t>共轭相乘和</a:t>
            </a:r>
            <a:r>
              <a:rPr lang="en-US" altLang="zh-CN" b="1" dirty="0">
                <a:solidFill>
                  <a:srgbClr val="000099"/>
                </a:solidFill>
              </a:rPr>
              <a:t>PARAFAC</a:t>
            </a:r>
            <a:r>
              <a:rPr lang="zh-CN" altLang="en-US" b="1" dirty="0">
                <a:solidFill>
                  <a:srgbClr val="000099"/>
                </a:solidFill>
              </a:rPr>
              <a:t>算法的频偏消除成像</a:t>
            </a:r>
            <a:endParaRPr lang="en-US" altLang="zh-CN" b="1" dirty="0">
              <a:solidFill>
                <a:srgbClr val="000099"/>
              </a:solidFill>
            </a:endParaRPr>
          </a:p>
          <a:p>
            <a:pPr lvl="1"/>
            <a:r>
              <a:rPr lang="zh-CN" altLang="en-US" b="1" dirty="0">
                <a:solidFill>
                  <a:srgbClr val="000099"/>
                </a:solidFill>
              </a:rPr>
              <a:t>仿真结果对比</a:t>
            </a:r>
            <a:endParaRPr lang="en-US" altLang="zh-CN" b="1" dirty="0">
              <a:solidFill>
                <a:srgbClr val="000099"/>
              </a:solidFill>
            </a:endParaRPr>
          </a:p>
          <a:p>
            <a:r>
              <a:rPr lang="zh-CN" altLang="en-US" dirty="0"/>
              <a:t>应用前景：分布式成像</a:t>
            </a:r>
            <a:endParaRPr lang="en-US" altLang="zh-CN" dirty="0"/>
          </a:p>
          <a:p>
            <a:pPr algn="just"/>
            <a:r>
              <a:rPr lang="zh-CN" altLang="en-US" dirty="0"/>
              <a:t>基于数控导轨的简单实测成像</a:t>
            </a:r>
            <a:endParaRPr lang="en-US" altLang="zh-CN" dirty="0"/>
          </a:p>
          <a:p>
            <a:pPr lvl="1" algn="just"/>
            <a:r>
              <a:rPr lang="zh-CN" altLang="en-US" dirty="0"/>
              <a:t>实验场景一：</a:t>
            </a:r>
            <a:r>
              <a:rPr lang="en-US" altLang="zh-CN" dirty="0"/>
              <a:t>N=32</a:t>
            </a:r>
            <a:r>
              <a:rPr lang="zh-CN" altLang="en-US" dirty="0"/>
              <a:t>对目标</a:t>
            </a:r>
            <a:r>
              <a:rPr lang="en-US" altLang="zh-CN" dirty="0"/>
              <a:t>/</a:t>
            </a:r>
            <a:r>
              <a:rPr lang="zh-CN" altLang="en-US" dirty="0"/>
              <a:t>信源成像</a:t>
            </a:r>
            <a:endParaRPr lang="en-US" altLang="zh-CN" dirty="0"/>
          </a:p>
          <a:p>
            <a:pPr lvl="1" algn="just"/>
            <a:r>
              <a:rPr lang="zh-CN" altLang="en-US" dirty="0"/>
              <a:t>实验场景二：</a:t>
            </a:r>
            <a:r>
              <a:rPr lang="en-US" altLang="zh-CN" dirty="0"/>
              <a:t>N=64</a:t>
            </a:r>
            <a:r>
              <a:rPr lang="zh-CN" altLang="en-US" dirty="0"/>
              <a:t>对目标成像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856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内容占位符 3">
            <a:extLst>
              <a:ext uri="{FF2B5EF4-FFF2-40B4-BE49-F238E27FC236}">
                <a16:creationId xmlns:a16="http://schemas.microsoft.com/office/drawing/2014/main" id="{E813B560-D231-F8DF-DB78-B8D1CF73ED88}"/>
              </a:ext>
            </a:extLst>
          </p:cNvPr>
          <p:cNvSpPr txBox="1">
            <a:spLocks/>
          </p:cNvSpPr>
          <p:nvPr/>
        </p:nvSpPr>
        <p:spPr>
          <a:xfrm>
            <a:off x="6566652" y="1561825"/>
            <a:ext cx="5609665" cy="342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0350" indent="-260350" algn="l" defTabSz="694690" rtl="0" eaLnBrk="1" latinLnBrk="0" hangingPunct="1">
              <a:spcBef>
                <a:spcPct val="20000"/>
              </a:spcBef>
              <a:buSzPct val="75000"/>
              <a:buFont typeface="Wingdings" panose="05000000000000000000" pitchFamily="2" charset="2"/>
              <a:buChar char="l"/>
              <a:def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64515" indent="-217170" algn="l" defTabSz="694690" rtl="0" eaLnBrk="1" latinLnBrk="0" hangingPunct="1">
              <a:spcBef>
                <a:spcPct val="20000"/>
              </a:spcBef>
              <a:buSzPct val="100000"/>
              <a:buFont typeface="Franklin Gothic Book" panose="020B0503020102020204" pitchFamily="34" charset="0"/>
              <a:buChar char="○"/>
              <a:def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868680" indent="-173990" algn="l" defTabSz="694690" rtl="0" eaLnBrk="1" latinLnBrk="0" hangingPunct="1">
              <a:spcBef>
                <a:spcPct val="20000"/>
              </a:spcBef>
              <a:buSzPct val="75000"/>
              <a:buFont typeface="Wingdings" panose="05000000000000000000" pitchFamily="2" charset="2"/>
              <a:buChar char="n"/>
              <a:def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216025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563370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lang="en-US" sz="1800" kern="1200" dirty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1911350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58695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6040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3385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800" dirty="0">
                <a:solidFill>
                  <a:srgbClr val="000099"/>
                </a:solidFill>
              </a:rPr>
              <a:t>频偏消除的方法</a:t>
            </a:r>
            <a:r>
              <a:rPr lang="en-US" altLang="zh-CN" sz="1800" baseline="30000" dirty="0"/>
              <a:t>[6]</a:t>
            </a:r>
            <a:r>
              <a:rPr lang="zh-CN" altLang="en-US" sz="1800" dirty="0"/>
              <a:t>：</a:t>
            </a:r>
            <a:endParaRPr lang="zh-CN" altLang="en-US" sz="1400" dirty="0"/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endParaRPr lang="zh-CN" altLang="en-US" sz="1800" dirty="0"/>
          </a:p>
          <a:p>
            <a:pPr marL="347345" lvl="1" indent="0" fontAlgn="auto">
              <a:spcAft>
                <a:spcPts val="0"/>
              </a:spcAft>
              <a:buNone/>
            </a:pPr>
            <a:endParaRPr lang="zh-CN" altLang="en-US" dirty="0"/>
          </a:p>
          <a:p>
            <a:pPr lvl="1" fontAlgn="auto">
              <a:spcAft>
                <a:spcPts val="0"/>
              </a:spcAft>
            </a:pPr>
            <a:endParaRPr lang="zh-CN" altLang="en-US" dirty="0"/>
          </a:p>
          <a:p>
            <a:pPr lvl="1" fontAlgn="auto">
              <a:spcAft>
                <a:spcPts val="0"/>
              </a:spcAft>
            </a:pPr>
            <a:endParaRPr lang="zh-CN" altLang="en-US" dirty="0"/>
          </a:p>
          <a:p>
            <a:pPr fontAlgn="auto">
              <a:spcAft>
                <a:spcPts val="0"/>
              </a:spcAft>
            </a:pPr>
            <a:endParaRPr lang="zh-CN" altLang="en-US" dirty="0"/>
          </a:p>
          <a:p>
            <a:pPr fontAlgn="auto">
              <a:spcAft>
                <a:spcPts val="0"/>
              </a:spcAft>
            </a:pPr>
            <a:endParaRPr lang="en-US" altLang="zh-CN" sz="1800" dirty="0"/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线性拟合的方法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4F8BA1-1235-6B85-5D7B-53F7E330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34" y="1252532"/>
            <a:ext cx="6280206" cy="4580818"/>
          </a:xfrm>
        </p:spPr>
        <p:txBody>
          <a:bodyPr/>
          <a:lstStyle/>
          <a:p>
            <a:r>
              <a:rPr lang="zh-CN" altLang="en-US" sz="1800" dirty="0"/>
              <a:t>实际通信系统中的</a:t>
            </a:r>
            <a:r>
              <a:rPr lang="en-US" altLang="zh-CN" sz="1800" dirty="0"/>
              <a:t>CSI</a:t>
            </a:r>
            <a:r>
              <a:rPr lang="zh-CN" altLang="en-US" sz="1800" dirty="0"/>
              <a:t>受采样频率偏移（</a:t>
            </a:r>
            <a:r>
              <a:rPr lang="en-US" altLang="zh-CN" sz="1800" dirty="0">
                <a:solidFill>
                  <a:srgbClr val="000099"/>
                </a:solidFill>
              </a:rPr>
              <a:t>SFO</a:t>
            </a:r>
            <a:r>
              <a:rPr lang="en-US" altLang="zh-CN" sz="1800" dirty="0"/>
              <a:t>: Sampling Frequency Offset</a:t>
            </a:r>
            <a:r>
              <a:rPr lang="zh-CN" altLang="en-US" sz="1800" dirty="0"/>
              <a:t>），以及包检测误差（</a:t>
            </a:r>
            <a:r>
              <a:rPr lang="en-US" altLang="zh-CN" sz="1800" dirty="0">
                <a:solidFill>
                  <a:srgbClr val="000099"/>
                </a:solidFill>
              </a:rPr>
              <a:t>PDD</a:t>
            </a:r>
            <a:r>
              <a:rPr lang="en-US" altLang="zh-CN" sz="1800" dirty="0"/>
              <a:t>: Packet Detection Delay</a:t>
            </a:r>
            <a:r>
              <a:rPr lang="zh-CN" altLang="en-US" sz="1800" dirty="0"/>
              <a:t>）以及载波频率偏移（</a:t>
            </a:r>
            <a:r>
              <a:rPr lang="en-US" altLang="zh-CN" sz="1800" dirty="0">
                <a:solidFill>
                  <a:srgbClr val="000099"/>
                </a:solidFill>
              </a:rPr>
              <a:t>CFO</a:t>
            </a:r>
            <a:r>
              <a:rPr lang="en-US" altLang="zh-CN" sz="1800" dirty="0"/>
              <a:t>: Carrier Frequency Offset</a:t>
            </a:r>
            <a:r>
              <a:rPr lang="zh-CN" altLang="en-US" sz="1800" dirty="0"/>
              <a:t>）等影响</a:t>
            </a:r>
            <a:r>
              <a:rPr lang="en-US" altLang="zh-CN" sz="1800" baseline="30000" dirty="0"/>
              <a:t>[6]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r>
              <a:rPr lang="zh-CN" altLang="en-US" sz="1800" dirty="0">
                <a:solidFill>
                  <a:srgbClr val="000099"/>
                </a:solidFill>
              </a:rPr>
              <a:t>本文考虑两种</a:t>
            </a:r>
            <a:r>
              <a:rPr lang="en-US" altLang="zh-CN" sz="1800" dirty="0">
                <a:solidFill>
                  <a:srgbClr val="000099"/>
                </a:solidFill>
              </a:rPr>
              <a:t>CSI</a:t>
            </a:r>
            <a:r>
              <a:rPr lang="zh-CN" altLang="en-US" sz="1800" dirty="0">
                <a:solidFill>
                  <a:srgbClr val="000099"/>
                </a:solidFill>
              </a:rPr>
              <a:t>频偏情形。</a:t>
            </a:r>
            <a:endParaRPr lang="en-US" altLang="zh-CN" sz="1800" dirty="0">
              <a:solidFill>
                <a:srgbClr val="000099"/>
              </a:solidFill>
            </a:endParaRPr>
          </a:p>
          <a:p>
            <a:pPr lvl="1"/>
            <a:r>
              <a:rPr lang="zh-CN" altLang="en-US" sz="1800" dirty="0">
                <a:solidFill>
                  <a:srgbClr val="000099"/>
                </a:solidFill>
              </a:rPr>
              <a:t>类似</a:t>
            </a:r>
            <a:r>
              <a:rPr lang="en-US" altLang="zh-CN" sz="1800" dirty="0">
                <a:solidFill>
                  <a:srgbClr val="000099"/>
                </a:solidFill>
              </a:rPr>
              <a:t>SAR</a:t>
            </a:r>
            <a:r>
              <a:rPr lang="zh-CN" altLang="en-US" sz="1800" dirty="0">
                <a:solidFill>
                  <a:srgbClr val="000099"/>
                </a:solidFill>
              </a:rPr>
              <a:t>的情形</a:t>
            </a:r>
            <a:r>
              <a:rPr lang="en-US" altLang="zh-CN" sz="1800" dirty="0">
                <a:solidFill>
                  <a:srgbClr val="000099"/>
                </a:solidFill>
              </a:rPr>
              <a:t>:</a:t>
            </a:r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r>
              <a:rPr lang="zh-CN" altLang="en-US" sz="1800" dirty="0">
                <a:solidFill>
                  <a:srgbClr val="000099"/>
                </a:solidFill>
              </a:rPr>
              <a:t>一个巨大的接收阵列情形</a:t>
            </a:r>
            <a:r>
              <a:rPr lang="en-US" altLang="zh-CN" sz="1800" dirty="0">
                <a:solidFill>
                  <a:srgbClr val="000099"/>
                </a:solidFill>
              </a:rPr>
              <a:t>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03C3C4E-498F-AE92-B9A0-42CF2DC03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87" y="4080223"/>
            <a:ext cx="5671553" cy="84064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8ED9540-34B7-8738-AA82-7AB16A43A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CSI</a:t>
            </a:r>
            <a:r>
              <a:rPr lang="zh-CN" altLang="en-US" dirty="0"/>
              <a:t>频偏模型及</a:t>
            </a:r>
            <a:r>
              <a:rPr lang="en-US" altLang="zh-CN" dirty="0"/>
              <a:t>CSI</a:t>
            </a:r>
            <a:r>
              <a:rPr lang="zh-CN" altLang="en-US" dirty="0"/>
              <a:t>频偏消除方法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C3D11EA-AE86-AD9C-CB54-43F35E5FF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87" y="5381679"/>
            <a:ext cx="3381842" cy="45167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0C4C510-A409-8404-B0A0-97AB38529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93" y="2429675"/>
            <a:ext cx="3473284" cy="82546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145791A-392F-D613-865C-2D27749C4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541" y="1995719"/>
            <a:ext cx="4880557" cy="2043024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F3EC8EE2-130F-4F94-D086-1EE794DE661F}"/>
              </a:ext>
            </a:extLst>
          </p:cNvPr>
          <p:cNvSpPr/>
          <p:nvPr/>
        </p:nvSpPr>
        <p:spPr>
          <a:xfrm>
            <a:off x="6958095" y="1935205"/>
            <a:ext cx="5009789" cy="915584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7E85D3B0-AE64-E3EF-7043-FE0B23EA0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806" y="4484595"/>
            <a:ext cx="4076807" cy="702147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A81F97E2-B835-7DBA-D8AC-11A21DF26741}"/>
              </a:ext>
            </a:extLst>
          </p:cNvPr>
          <p:cNvSpPr txBox="1"/>
          <p:nvPr/>
        </p:nvSpPr>
        <p:spPr>
          <a:xfrm>
            <a:off x="171252" y="5903004"/>
            <a:ext cx="11993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[6] </a:t>
            </a:r>
            <a:r>
              <a:rPr lang="en-US" altLang="zh-CN" sz="1400" dirty="0" err="1"/>
              <a:t>Yongsen</a:t>
            </a:r>
            <a:r>
              <a:rPr lang="en-US" altLang="zh-CN" sz="1400" dirty="0"/>
              <a:t> Ma, Gang Zhou, and </a:t>
            </a:r>
            <a:r>
              <a:rPr lang="en-US" altLang="zh-CN" sz="1400" dirty="0" err="1"/>
              <a:t>Shuangquan</a:t>
            </a:r>
            <a:r>
              <a:rPr lang="en-US" altLang="zh-CN" sz="1400" dirty="0"/>
              <a:t> Wang. 2019. </a:t>
            </a:r>
            <a:r>
              <a:rPr lang="en-US" altLang="zh-CN" sz="1400" dirty="0" err="1"/>
              <a:t>WiFi</a:t>
            </a:r>
            <a:r>
              <a:rPr lang="en-US" altLang="zh-CN" sz="1400" dirty="0"/>
              <a:t> Sensing with Channel State Information: A Survey. ACM </a:t>
            </a:r>
            <a:r>
              <a:rPr lang="en-US" altLang="zh-CN" sz="1400" dirty="0" err="1"/>
              <a:t>Comput</a:t>
            </a:r>
            <a:r>
              <a:rPr lang="en-US" altLang="zh-CN" sz="1400" dirty="0"/>
              <a:t>. </a:t>
            </a:r>
            <a:r>
              <a:rPr lang="en-US" altLang="zh-CN" sz="1400" dirty="0" err="1"/>
              <a:t>Surv</a:t>
            </a:r>
            <a:r>
              <a:rPr lang="en-US" altLang="zh-CN" sz="1400" dirty="0"/>
              <a:t>. 52, 3, Article 46 (May 2020), 36 pages. https://doi.org/10.1145/3310194  </a:t>
            </a:r>
          </a:p>
        </p:txBody>
      </p:sp>
    </p:spTree>
    <p:extLst>
      <p:ext uri="{BB962C8B-B14F-4D97-AF65-F5344CB8AC3E}">
        <p14:creationId xmlns:p14="http://schemas.microsoft.com/office/powerpoint/2010/main" val="1499121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204848-07F6-C6ED-7709-99D18F05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结合</a:t>
            </a:r>
            <a:r>
              <a:rPr lang="en-US" altLang="zh-CN" sz="2400" dirty="0"/>
              <a:t>CSI</a:t>
            </a:r>
            <a:r>
              <a:rPr lang="zh-CN" altLang="en-US" sz="2400" dirty="0"/>
              <a:t>共轭相乘和</a:t>
            </a:r>
            <a:r>
              <a:rPr lang="en-US" altLang="zh-CN" sz="2400" dirty="0"/>
              <a:t>PARAFAC</a:t>
            </a:r>
            <a:r>
              <a:rPr lang="zh-CN" altLang="en-US" sz="2400" dirty="0"/>
              <a:t>算法的频偏消除成像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5333E9-B7AA-458F-A20D-D3F8D4D1F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PARAFAC</a:t>
            </a:r>
            <a:r>
              <a:rPr lang="zh-CN" altLang="en-US" dirty="0"/>
              <a:t>（平行因子分析）算法</a:t>
            </a:r>
            <a:r>
              <a:rPr lang="en-US" altLang="zh-CN" baseline="30000" dirty="0"/>
              <a:t>[7]</a:t>
            </a:r>
            <a:r>
              <a:rPr lang="zh-CN" altLang="en-US" dirty="0"/>
              <a:t> 估计每一条多径</a:t>
            </a:r>
            <a:r>
              <a:rPr lang="en-US" altLang="zh-CN" dirty="0"/>
              <a:t>CSI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对每一条多径利用共轭相乘的方式消除频偏，分别成像再叠加。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C161BC-3CFD-0D80-4CD1-BA5A25514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708" y="1452180"/>
            <a:ext cx="6553371" cy="1856063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0088A7C0-F916-C527-844B-7FAC9CE71011}"/>
              </a:ext>
            </a:extLst>
          </p:cNvPr>
          <p:cNvGrpSpPr/>
          <p:nvPr/>
        </p:nvGrpSpPr>
        <p:grpSpPr>
          <a:xfrm>
            <a:off x="2274708" y="3884412"/>
            <a:ext cx="8511487" cy="2689270"/>
            <a:chOff x="1410876" y="3964951"/>
            <a:chExt cx="8511487" cy="268927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643288E-D3FB-FC4A-67AF-964307703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0876" y="4518354"/>
              <a:ext cx="957968" cy="1344421"/>
            </a:xfrm>
            <a:prstGeom prst="rect">
              <a:avLst/>
            </a:prstGeom>
          </p:spPr>
        </p:pic>
        <p:sp>
          <p:nvSpPr>
            <p:cNvPr id="8" name="加号 7">
              <a:extLst>
                <a:ext uri="{FF2B5EF4-FFF2-40B4-BE49-F238E27FC236}">
                  <a16:creationId xmlns:a16="http://schemas.microsoft.com/office/drawing/2014/main" id="{CD329D0D-CC4D-22C2-9CA6-1CF352EF13B6}"/>
                </a:ext>
              </a:extLst>
            </p:cNvPr>
            <p:cNvSpPr/>
            <p:nvPr/>
          </p:nvSpPr>
          <p:spPr>
            <a:xfrm>
              <a:off x="2480988" y="4931708"/>
              <a:ext cx="665630" cy="611841"/>
            </a:xfrm>
            <a:prstGeom prst="mathPlus">
              <a:avLst/>
            </a:prstGeom>
            <a:noFill/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D467017-837F-DA74-7AD2-2984A4D6D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9847" y="4695251"/>
              <a:ext cx="419111" cy="99062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04069F9-4C03-66E5-65C0-AC3FB918E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06109" y="4795854"/>
              <a:ext cx="615059" cy="870880"/>
            </a:xfrm>
            <a:prstGeom prst="rect">
              <a:avLst/>
            </a:prstGeom>
          </p:spPr>
        </p:pic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9FF9F876-A64A-C76F-687B-02FC0B96362C}"/>
                </a:ext>
              </a:extLst>
            </p:cNvPr>
            <p:cNvSpPr/>
            <p:nvPr/>
          </p:nvSpPr>
          <p:spPr>
            <a:xfrm>
              <a:off x="5244968" y="5056095"/>
              <a:ext cx="1096574" cy="373544"/>
            </a:xfrm>
            <a:prstGeom prst="rightArrow">
              <a:avLst/>
            </a:prstGeom>
            <a:noFill/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E65CF2D-97A2-DF11-ED75-19B344509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41542" y="3964951"/>
              <a:ext cx="3580821" cy="2689270"/>
            </a:xfrm>
            <a:prstGeom prst="rect">
              <a:avLst/>
            </a:prstGeom>
          </p:spPr>
        </p:pic>
        <p:sp>
          <p:nvSpPr>
            <p:cNvPr id="17" name="加号 16">
              <a:extLst>
                <a:ext uri="{FF2B5EF4-FFF2-40B4-BE49-F238E27FC236}">
                  <a16:creationId xmlns:a16="http://schemas.microsoft.com/office/drawing/2014/main" id="{E66AF570-7D01-7D86-03A5-E67E5C359243}"/>
                </a:ext>
              </a:extLst>
            </p:cNvPr>
            <p:cNvSpPr/>
            <p:nvPr/>
          </p:nvSpPr>
          <p:spPr>
            <a:xfrm>
              <a:off x="3712187" y="4916775"/>
              <a:ext cx="665630" cy="611841"/>
            </a:xfrm>
            <a:prstGeom prst="mathPlus">
              <a:avLst/>
            </a:prstGeom>
            <a:noFill/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382F4F70-CD3C-C5B2-A077-DDF11F20EAFE}"/>
              </a:ext>
            </a:extLst>
          </p:cNvPr>
          <p:cNvSpPr txBox="1"/>
          <p:nvPr/>
        </p:nvSpPr>
        <p:spPr>
          <a:xfrm>
            <a:off x="443371" y="6013390"/>
            <a:ext cx="685838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[7] Bro, Rasmus, N. D. </a:t>
            </a:r>
            <a:r>
              <a:rPr lang="en-US" altLang="zh-CN" sz="1400" dirty="0" err="1"/>
              <a:t>Sidiropoulos</a:t>
            </a:r>
            <a:r>
              <a:rPr lang="en-US" altLang="zh-CN" sz="1400" dirty="0"/>
              <a:t>, and G. B. </a:t>
            </a:r>
            <a:r>
              <a:rPr lang="en-US" altLang="zh-CN" sz="1400" dirty="0" err="1"/>
              <a:t>Giannakis</a:t>
            </a:r>
            <a:r>
              <a:rPr lang="en-US" altLang="zh-CN" sz="1400" dirty="0"/>
              <a:t>. "A fast least squares algorithm for separating trilinear mixtures." Int. Workshop Independent Component and Blind Signal Separation Anal. 1999.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0596414"/>
      </p:ext>
    </p:extLst>
  </p:cSld>
  <p:clrMapOvr>
    <a:masterClrMapping/>
  </p:clrMapOvr>
</p:sld>
</file>

<file path=ppt/theme/theme1.xml><?xml version="1.0" encoding="utf-8"?>
<a:theme xmlns:a="http://schemas.openxmlformats.org/drawingml/2006/main" name="IMS2017_OP_r1a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ranklin Gothic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1614</TotalTime>
  <Words>1263</Words>
  <Application>Microsoft Office PowerPoint</Application>
  <PresentationFormat>宽屏</PresentationFormat>
  <Paragraphs>167</Paragraphs>
  <Slides>19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等线</vt:lpstr>
      <vt:lpstr>华文楷体</vt:lpstr>
      <vt:lpstr>Arial</vt:lpstr>
      <vt:lpstr>Calibri</vt:lpstr>
      <vt:lpstr>Cambria Math</vt:lpstr>
      <vt:lpstr>Franklin Gothic Book</vt:lpstr>
      <vt:lpstr>Times New Roman</vt:lpstr>
      <vt:lpstr>Wingdings</vt:lpstr>
      <vt:lpstr>IMS2017_OP_r1ac</vt:lpstr>
      <vt:lpstr>PowerPoint 演示文稿</vt:lpstr>
      <vt:lpstr>目录</vt:lpstr>
      <vt:lpstr>国内外研究现状</vt:lpstr>
      <vt:lpstr>目录</vt:lpstr>
      <vt:lpstr>系统模型</vt:lpstr>
      <vt:lpstr>理想仿真成像结果</vt:lpstr>
      <vt:lpstr>目录</vt:lpstr>
      <vt:lpstr>CSI频偏模型及CSI频偏消除方法</vt:lpstr>
      <vt:lpstr>结合CSI共轭相乘和PARAFAC算法的频偏消除成像</vt:lpstr>
      <vt:lpstr>PowerPoint 演示文稿</vt:lpstr>
      <vt:lpstr>目录</vt:lpstr>
      <vt:lpstr>应用前景：分布式成像</vt:lpstr>
      <vt:lpstr>目录</vt:lpstr>
      <vt:lpstr>基于数控导轨的简单实测成像</vt:lpstr>
      <vt:lpstr>实验场景一：N=32对目标/信源成像</vt:lpstr>
      <vt:lpstr>实验场景二：N=64对左侧目标成像</vt:lpstr>
      <vt:lpstr>实验场景二：N=64对右侧目标成像</vt:lpstr>
      <vt:lpstr>总结与展望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sleistner</dc:creator>
  <cp:lastModifiedBy>任 振裕</cp:lastModifiedBy>
  <cp:revision>763</cp:revision>
  <cp:lastPrinted>2015-10-12T17:01:00Z</cp:lastPrinted>
  <dcterms:created xsi:type="dcterms:W3CDTF">2011-11-17T21:50:00Z</dcterms:created>
  <dcterms:modified xsi:type="dcterms:W3CDTF">2022-05-24T12:13:45Z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